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295" r:id="rId15"/>
    <p:sldId id="302" r:id="rId16"/>
    <p:sldId id="297" r:id="rId17"/>
    <p:sldId id="303" r:id="rId18"/>
    <p:sldId id="305" r:id="rId19"/>
    <p:sldId id="304" r:id="rId20"/>
    <p:sldId id="299" r:id="rId21"/>
    <p:sldId id="306" r:id="rId22"/>
    <p:sldId id="307" r:id="rId23"/>
    <p:sldId id="308" r:id="rId24"/>
    <p:sldId id="300" r:id="rId25"/>
    <p:sldId id="309" r:id="rId26"/>
    <p:sldId id="313" r:id="rId27"/>
    <p:sldId id="310" r:id="rId28"/>
    <p:sldId id="311" r:id="rId29"/>
    <p:sldId id="312" r:id="rId30"/>
    <p:sldId id="314" r:id="rId31"/>
  </p:sldIdLst>
  <p:sldSz cx="12192000" cy="6858000"/>
  <p:notesSz cx="6858000" cy="9144000"/>
  <p:embeddedFontLst>
    <p:embeddedFont>
      <p:font typeface="휴먼둥근헤드라인" panose="02030504000101010101" pitchFamily="18" charset="-127"/>
      <p:regular r:id="rId33"/>
      <p:bold r:id="rId34"/>
      <p:italic r:id="rId35"/>
      <p:boldItalic r:id="rId36"/>
    </p:embeddedFont>
    <p:embeddedFont>
      <p:font typeface="맑은 고딕" panose="020B0503020000020004" pitchFamily="34" charset="-127"/>
      <p:regular r:id="rId37"/>
      <p:bold r:id="rId38"/>
    </p:embeddedFont>
    <p:embeddedFont>
      <p:font typeface="NanumSquareOTF_ac" panose="020B0600000101010101" pitchFamily="34" charset="-127"/>
      <p:regular r:id="rId39"/>
    </p:embeddedFont>
    <p:embeddedFont>
      <p:font typeface="NanumSquareOTF_ac Bold" panose="020B0600000101010101" pitchFamily="34" charset="-127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NanumGothic" panose="020D0604000000000000" pitchFamily="34" charset="-127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6690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2">
            <a:extLst>
              <a:ext uri="{FF2B5EF4-FFF2-40B4-BE49-F238E27FC236}">
                <a16:creationId xmlns:a16="http://schemas.microsoft.com/office/drawing/2014/main" id="{817EC4D5-031D-5347-BB61-E687EC8FC5A1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0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3282950" y="2948779"/>
            <a:ext cx="8208912" cy="1231106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E-Commerce</a:t>
            </a: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en-US" altLang="ko-KR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Data</a:t>
            </a:r>
            <a:r>
              <a:rPr lang="ko-KR" altLang="en-US" sz="4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를</a:t>
            </a: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이용한</a:t>
            </a:r>
            <a:endParaRPr lang="en-US" altLang="ko-KR" sz="4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소비자 성향에 따른 상품 추천</a:t>
            </a:r>
          </a:p>
        </p:txBody>
      </p:sp>
      <p:grpSp>
        <p:nvGrpSpPr>
          <p:cNvPr id="6147" name="그룹 6">
            <a:extLst>
              <a:ext uri="{FF2B5EF4-FFF2-40B4-BE49-F238E27FC236}">
                <a16:creationId xmlns:a16="http://schemas.microsoft.com/office/drawing/2014/main" id="{7E44ADDC-14C5-A342-90AE-2A9E7959DBA0}"/>
              </a:ext>
            </a:extLst>
          </p:cNvPr>
          <p:cNvGrpSpPr>
            <a:grpSpLocks/>
          </p:cNvGrpSpPr>
          <p:nvPr/>
        </p:nvGrpSpPr>
        <p:grpSpPr bwMode="auto">
          <a:xfrm>
            <a:off x="862936" y="2781298"/>
            <a:ext cx="2503488" cy="1077913"/>
            <a:chOff x="3268663" y="2240868"/>
            <a:chExt cx="3763441" cy="162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B34073-E088-4F6A-B5CA-5F7809D3A065}"/>
                </a:ext>
              </a:extLst>
            </p:cNvPr>
            <p:cNvSpPr/>
            <p:nvPr/>
          </p:nvSpPr>
          <p:spPr>
            <a:xfrm>
              <a:off x="3268663" y="2240868"/>
              <a:ext cx="3095233" cy="1620180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/>
                <a:t>Data Mining </a:t>
              </a: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00" b="1" dirty="0"/>
                <a:t>Final Project</a:t>
              </a:r>
              <a:endParaRPr lang="ko-KR" altLang="en-US" sz="1600" b="1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E1113E3C-D964-4CC0-A7E5-FFA4CA2BDEAF}"/>
                </a:ext>
              </a:extLst>
            </p:cNvPr>
            <p:cNvSpPr/>
            <p:nvPr/>
          </p:nvSpPr>
          <p:spPr>
            <a:xfrm rot="5400000">
              <a:off x="6437911" y="2150148"/>
              <a:ext cx="503473" cy="684913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7875449" y="5179705"/>
            <a:ext cx="5158567" cy="369332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박경원 </a:t>
            </a: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장도운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정현진 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45799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Process: Preprocessing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</p:cNvCxnSpPr>
          <p:nvPr/>
        </p:nvCxnSpPr>
        <p:spPr>
          <a:xfrm>
            <a:off x="4248588" y="393700"/>
            <a:ext cx="7571937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81;p22">
            <a:extLst>
              <a:ext uri="{FF2B5EF4-FFF2-40B4-BE49-F238E27FC236}">
                <a16:creationId xmlns:a16="http://schemas.microsoft.com/office/drawing/2014/main" id="{0022DA99-840A-C64B-9127-E70D02976DE7}"/>
              </a:ext>
            </a:extLst>
          </p:cNvPr>
          <p:cNvSpPr txBox="1">
            <a:spLocks/>
          </p:cNvSpPr>
          <p:nvPr/>
        </p:nvSpPr>
        <p:spPr>
          <a:xfrm>
            <a:off x="696074" y="898154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2000"/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5.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속성 추가</a:t>
            </a:r>
          </a:p>
          <a:p>
            <a:pPr marL="685800" lvl="1" indent="-241300">
              <a:lnSpc>
                <a:spcPct val="115000"/>
              </a:lnSpc>
              <a:buSzPts val="2000"/>
              <a:buFont typeface="Arial"/>
              <a:buAutoNum type="alphaLcPeriod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EDA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기반으로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1)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낮과 밤 방문 여부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2)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요일별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방문 속성 추가</a:t>
            </a:r>
          </a:p>
          <a:p>
            <a:pPr marL="1143000" lvl="2" indent="-228600">
              <a:lnSpc>
                <a:spcPct val="115000"/>
              </a:lnSpc>
              <a:buSzPts val="1800"/>
              <a:buFont typeface="Arial"/>
              <a:buAutoNum type="romanLcPeriod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Weekday - 1: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2: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화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... 7: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</a:t>
            </a:r>
          </a:p>
          <a:p>
            <a:pPr marL="1143000" lvl="2" indent="-228600">
              <a:lnSpc>
                <a:spcPct val="115000"/>
              </a:lnSpc>
              <a:buSzPts val="1800"/>
              <a:buFont typeface="Arial"/>
              <a:buAutoNum type="romanLcPeriod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Day/Night - 0: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낮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1: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밤</a:t>
            </a:r>
          </a:p>
          <a:p>
            <a:pPr marL="685800" lvl="1" indent="-241300">
              <a:lnSpc>
                <a:spcPct val="115000"/>
              </a:lnSpc>
              <a:buSzPts val="2000"/>
              <a:buFont typeface="Arial"/>
              <a:buAutoNum type="alphaLcPeriod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방문한 사이트에서 상품 구매 유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무 정보 추가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event_type_cat</a:t>
            </a: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1143000" lvl="2" indent="-228600">
              <a:lnSpc>
                <a:spcPct val="115000"/>
              </a:lnSpc>
              <a:buSzPts val="1800"/>
              <a:buFont typeface="Arial"/>
              <a:buAutoNum type="romanLcPeriod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0: View(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뷰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), 1: Cart(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장바구니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), 2: Purchase(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marL="1143000" lvl="2" indent="-228600">
              <a:lnSpc>
                <a:spcPct val="115000"/>
              </a:lnSpc>
              <a:buSzPts val="1800"/>
              <a:buFont typeface="Arial"/>
              <a:buAutoNum type="romanLcPeriod"/>
            </a:pP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15000"/>
              </a:lnSpc>
            </a:pPr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15000"/>
              </a:lnSpc>
            </a:pPr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15000"/>
              </a:lnSpc>
            </a:pPr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101600">
              <a:lnSpc>
                <a:spcPct val="115000"/>
              </a:lnSpc>
              <a:buSzPts val="2000"/>
            </a:pPr>
            <a:endParaRPr lang="en-US" alt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101600">
              <a:lnSpc>
                <a:spcPct val="115000"/>
              </a:lnSpc>
              <a:buSzPts val="2000"/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6.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불필요한 속성 제거</a:t>
            </a:r>
          </a:p>
          <a:p>
            <a:pPr marL="914400" lvl="1" indent="-355600">
              <a:lnSpc>
                <a:spcPct val="115000"/>
              </a:lnSpc>
              <a:buSzPts val="2000"/>
              <a:buFont typeface="Arial"/>
              <a:buAutoNum type="alphaLcPeriod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유저 아이디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방문 시간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… </a:t>
            </a:r>
            <a:r>
              <a:rPr lang="en-US" altLang="ko-KR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etc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grpSp>
        <p:nvGrpSpPr>
          <p:cNvPr id="6" name="Google Shape;182;p22">
            <a:extLst>
              <a:ext uri="{FF2B5EF4-FFF2-40B4-BE49-F238E27FC236}">
                <a16:creationId xmlns:a16="http://schemas.microsoft.com/office/drawing/2014/main" id="{5CE16A3E-9469-F645-A66A-60854872A1FC}"/>
              </a:ext>
            </a:extLst>
          </p:cNvPr>
          <p:cNvGrpSpPr/>
          <p:nvPr/>
        </p:nvGrpSpPr>
        <p:grpSpPr>
          <a:xfrm>
            <a:off x="1419528" y="3610603"/>
            <a:ext cx="8932453" cy="1185962"/>
            <a:chOff x="1375400" y="2865750"/>
            <a:chExt cx="9240150" cy="1399200"/>
          </a:xfrm>
        </p:grpSpPr>
        <p:pic>
          <p:nvPicPr>
            <p:cNvPr id="7" name="Google Shape;183;p22">
              <a:extLst>
                <a:ext uri="{FF2B5EF4-FFF2-40B4-BE49-F238E27FC236}">
                  <a16:creationId xmlns:a16="http://schemas.microsoft.com/office/drawing/2014/main" id="{8A7D0AE3-D9EE-174E-8486-75C3EB989C2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085"/>
            <a:stretch/>
          </p:blipFill>
          <p:spPr>
            <a:xfrm>
              <a:off x="8561450" y="2865750"/>
              <a:ext cx="2054100" cy="139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84;p22">
              <a:extLst>
                <a:ext uri="{FF2B5EF4-FFF2-40B4-BE49-F238E27FC236}">
                  <a16:creationId xmlns:a16="http://schemas.microsoft.com/office/drawing/2014/main" id="{AC1066A4-6872-3E40-BC04-4539C4387D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1960"/>
            <a:stretch/>
          </p:blipFill>
          <p:spPr>
            <a:xfrm>
              <a:off x="1375400" y="2865750"/>
              <a:ext cx="7186050" cy="1371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85;p22">
            <a:extLst>
              <a:ext uri="{FF2B5EF4-FFF2-40B4-BE49-F238E27FC236}">
                <a16:creationId xmlns:a16="http://schemas.microsoft.com/office/drawing/2014/main" id="{F429EC19-D31D-944F-A9E1-2F43B1F443D2}"/>
              </a:ext>
            </a:extLst>
          </p:cNvPr>
          <p:cNvSpPr/>
          <p:nvPr/>
        </p:nvSpPr>
        <p:spPr>
          <a:xfrm>
            <a:off x="2819375" y="3610525"/>
            <a:ext cx="586800" cy="116610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6;p22">
            <a:extLst>
              <a:ext uri="{FF2B5EF4-FFF2-40B4-BE49-F238E27FC236}">
                <a16:creationId xmlns:a16="http://schemas.microsoft.com/office/drawing/2014/main" id="{E1E122BA-605C-0349-B453-D0E1071310F2}"/>
              </a:ext>
            </a:extLst>
          </p:cNvPr>
          <p:cNvSpPr/>
          <p:nvPr/>
        </p:nvSpPr>
        <p:spPr>
          <a:xfrm>
            <a:off x="9372770" y="3610528"/>
            <a:ext cx="817200" cy="122880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87;p22">
            <a:extLst>
              <a:ext uri="{FF2B5EF4-FFF2-40B4-BE49-F238E27FC236}">
                <a16:creationId xmlns:a16="http://schemas.microsoft.com/office/drawing/2014/main" id="{CB717CA1-093F-474D-904D-1E69F2228C8B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-5400000" flipH="1">
            <a:off x="6446825" y="276475"/>
            <a:ext cx="600" cy="6668700"/>
          </a:xfrm>
          <a:prstGeom prst="curvedConnector3">
            <a:avLst>
              <a:gd name="adj1" fmla="val -396875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Google Shape;188;p22">
            <a:extLst>
              <a:ext uri="{FF2B5EF4-FFF2-40B4-BE49-F238E27FC236}">
                <a16:creationId xmlns:a16="http://schemas.microsoft.com/office/drawing/2014/main" id="{81087875-8267-2547-9D59-7A327746CC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748" y="5171075"/>
            <a:ext cx="5780926" cy="129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227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45799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Process: Preprocessing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</p:cNvCxnSpPr>
          <p:nvPr/>
        </p:nvCxnSpPr>
        <p:spPr>
          <a:xfrm>
            <a:off x="4248588" y="393700"/>
            <a:ext cx="7571937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95;p23">
            <a:extLst>
              <a:ext uri="{FF2B5EF4-FFF2-40B4-BE49-F238E27FC236}">
                <a16:creationId xmlns:a16="http://schemas.microsoft.com/office/drawing/2014/main" id="{AB35516D-AE60-4A41-83EE-BB7DCBD91AFB}"/>
              </a:ext>
            </a:extLst>
          </p:cNvPr>
          <p:cNvSpPr txBox="1">
            <a:spLocks/>
          </p:cNvSpPr>
          <p:nvPr/>
        </p:nvSpPr>
        <p:spPr>
          <a:xfrm>
            <a:off x="852488" y="947767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1000"/>
              </a:spcBef>
              <a:buSzPts val="2000"/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7.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</a:t>
            </a:r>
            <a:r>
              <a:rPr lang="ko-KR" altLang="en-US" sz="2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범주화를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위한 타입 변환 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(Label Encoding)</a:t>
            </a:r>
          </a:p>
          <a:p>
            <a:pPr marL="101600">
              <a:spcBef>
                <a:spcPts val="1000"/>
              </a:spcBef>
              <a:buSzPts val="2000"/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	string data → int data</a:t>
            </a:r>
          </a:p>
          <a:p>
            <a:pPr>
              <a:spcBef>
                <a:spcPts val="1000"/>
              </a:spcBef>
            </a:pPr>
            <a:endParaRPr lang="en-US" sz="2400" dirty="0"/>
          </a:p>
          <a:p>
            <a:pPr>
              <a:spcBef>
                <a:spcPts val="1000"/>
              </a:spcBef>
            </a:pPr>
            <a:endParaRPr lang="en-US" sz="2400" dirty="0"/>
          </a:p>
          <a:p>
            <a:pPr>
              <a:spcBef>
                <a:spcPts val="1000"/>
              </a:spcBef>
            </a:pPr>
            <a:endParaRPr lang="en-US" sz="2400" dirty="0"/>
          </a:p>
          <a:p>
            <a:pPr>
              <a:spcBef>
                <a:spcPts val="1000"/>
              </a:spcBef>
            </a:pPr>
            <a:endParaRPr lang="en-US" sz="2400" dirty="0"/>
          </a:p>
          <a:p>
            <a:pPr marL="101600">
              <a:spcBef>
                <a:spcPts val="1000"/>
              </a:spcBef>
              <a:buSzPts val="2000"/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8. </a:t>
            </a:r>
            <a:r>
              <a:rPr lang="en-US" altLang="ko-KR" sz="2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Product_id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</a:t>
            </a:r>
            <a:r>
              <a:rPr lang="ko-KR" altLang="en-US" sz="2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부터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제품 추출</a:t>
            </a:r>
          </a:p>
          <a:p>
            <a:pPr marL="914400" lvl="1" indent="-355600">
              <a:buSzPts val="2000"/>
              <a:buFont typeface="Arial"/>
              <a:buAutoNum type="alphaLcPeriod"/>
            </a:pPr>
            <a:r>
              <a:rPr lang="en-US" altLang="ko-KR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Product_id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</a:t>
            </a:r>
            <a:r>
              <a:rPr lang="en-US" altLang="ko-KR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xxxyyyy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( xxx: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제품 카테고리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en-US" altLang="ko-KR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yyyy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제품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>
              <a:spcBef>
                <a:spcPts val="1000"/>
              </a:spcBef>
            </a:pPr>
            <a:endParaRPr lang="ko-KR" altLang="en-US" sz="2400" dirty="0"/>
          </a:p>
          <a:p>
            <a:pPr>
              <a:spcBef>
                <a:spcPts val="1000"/>
              </a:spcBef>
            </a:pPr>
            <a:endParaRPr lang="ko-KR" altLang="en-US" sz="2400" dirty="0"/>
          </a:p>
          <a:p>
            <a:pPr>
              <a:spcBef>
                <a:spcPts val="1000"/>
              </a:spcBef>
            </a:pPr>
            <a:endParaRPr lang="ko-KR" altLang="en-US" sz="2400" dirty="0"/>
          </a:p>
        </p:txBody>
      </p:sp>
      <p:pic>
        <p:nvPicPr>
          <p:cNvPr id="6" name="Google Shape;196;p23">
            <a:extLst>
              <a:ext uri="{FF2B5EF4-FFF2-40B4-BE49-F238E27FC236}">
                <a16:creationId xmlns:a16="http://schemas.microsoft.com/office/drawing/2014/main" id="{58D418E5-E8C1-3045-A9F8-93D3B37D3D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578" y="2198692"/>
            <a:ext cx="5070701" cy="13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7;p23">
            <a:extLst>
              <a:ext uri="{FF2B5EF4-FFF2-40B4-BE49-F238E27FC236}">
                <a16:creationId xmlns:a16="http://schemas.microsoft.com/office/drawing/2014/main" id="{30E19D13-95CE-6B4E-AEFA-B5D8AF2BEE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901" y="2198692"/>
            <a:ext cx="4811878" cy="134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98;p23">
            <a:extLst>
              <a:ext uri="{FF2B5EF4-FFF2-40B4-BE49-F238E27FC236}">
                <a16:creationId xmlns:a16="http://schemas.microsoft.com/office/drawing/2014/main" id="{75188F21-D132-A447-B2BE-6F6B1DC12BE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663279" y="2869080"/>
            <a:ext cx="1183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" name="Google Shape;199;p23">
            <a:extLst>
              <a:ext uri="{FF2B5EF4-FFF2-40B4-BE49-F238E27FC236}">
                <a16:creationId xmlns:a16="http://schemas.microsoft.com/office/drawing/2014/main" id="{96271DED-49F6-AC49-BA08-6164F34457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251" y="4973780"/>
            <a:ext cx="1303225" cy="13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579F7B45-CED9-844E-929B-37FAC759BC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816"/>
          <a:stretch/>
        </p:blipFill>
        <p:spPr>
          <a:xfrm>
            <a:off x="2576176" y="4927649"/>
            <a:ext cx="4889374" cy="141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02;p23">
            <a:extLst>
              <a:ext uri="{FF2B5EF4-FFF2-40B4-BE49-F238E27FC236}">
                <a16:creationId xmlns:a16="http://schemas.microsoft.com/office/drawing/2014/main" id="{075C906E-2925-EF49-A864-E7C506783402}"/>
              </a:ext>
            </a:extLst>
          </p:cNvPr>
          <p:cNvCxnSpPr/>
          <p:nvPr/>
        </p:nvCxnSpPr>
        <p:spPr>
          <a:xfrm>
            <a:off x="7159952" y="5636612"/>
            <a:ext cx="1183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A87E322-2335-A540-B8C5-93C86E0F7D2B}"/>
              </a:ext>
            </a:extLst>
          </p:cNvPr>
          <p:cNvSpPr/>
          <p:nvPr/>
        </p:nvSpPr>
        <p:spPr>
          <a:xfrm>
            <a:off x="1238652" y="2350458"/>
            <a:ext cx="442912" cy="118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321BC0-C1B1-474C-8EB7-4DC811366052}"/>
              </a:ext>
            </a:extLst>
          </p:cNvPr>
          <p:cNvSpPr/>
          <p:nvPr/>
        </p:nvSpPr>
        <p:spPr>
          <a:xfrm>
            <a:off x="2685015" y="2378257"/>
            <a:ext cx="1439711" cy="118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FCA061-1231-2947-89B5-66823B351F6F}"/>
              </a:ext>
            </a:extLst>
          </p:cNvPr>
          <p:cNvSpPr/>
          <p:nvPr/>
        </p:nvSpPr>
        <p:spPr>
          <a:xfrm>
            <a:off x="8949857" y="2378257"/>
            <a:ext cx="1439711" cy="118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030A7-77FC-1B41-8F9D-10413D940EDA}"/>
              </a:ext>
            </a:extLst>
          </p:cNvPr>
          <p:cNvSpPr/>
          <p:nvPr/>
        </p:nvSpPr>
        <p:spPr>
          <a:xfrm>
            <a:off x="7495806" y="2393894"/>
            <a:ext cx="358157" cy="118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876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45799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Process: Preprocessing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</p:cNvCxnSpPr>
          <p:nvPr/>
        </p:nvCxnSpPr>
        <p:spPr>
          <a:xfrm>
            <a:off x="4248588" y="393700"/>
            <a:ext cx="7571937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208;p24">
            <a:extLst>
              <a:ext uri="{FF2B5EF4-FFF2-40B4-BE49-F238E27FC236}">
                <a16:creationId xmlns:a16="http://schemas.microsoft.com/office/drawing/2014/main" id="{F4C18BB6-DF41-924F-B9D4-EFF490A4BA1D}"/>
              </a:ext>
            </a:extLst>
          </p:cNvPr>
          <p:cNvSpPr txBox="1">
            <a:spLocks/>
          </p:cNvSpPr>
          <p:nvPr/>
        </p:nvSpPr>
        <p:spPr>
          <a:xfrm>
            <a:off x="790590" y="15684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>
              <a:spcBef>
                <a:spcPts val="1000"/>
              </a:spcBef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9.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제품의 종류와 브랜드 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event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수를 이용한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인기 척도 추출  </a:t>
            </a:r>
          </a:p>
          <a:p>
            <a:pPr>
              <a:spcBef>
                <a:spcPts val="1000"/>
              </a:spcBef>
            </a:pPr>
            <a:endParaRPr lang="ko-KR" altLang="en-US" sz="2400" dirty="0"/>
          </a:p>
          <a:p>
            <a:pPr>
              <a:spcBef>
                <a:spcPts val="1000"/>
              </a:spcBef>
            </a:pPr>
            <a:endParaRPr lang="ko-KR" altLang="en-US" sz="2400" dirty="0"/>
          </a:p>
          <a:p>
            <a:pPr>
              <a:spcBef>
                <a:spcPts val="1000"/>
              </a:spcBef>
            </a:pPr>
            <a:endParaRPr lang="ko-KR" altLang="en-US" sz="2400" dirty="0"/>
          </a:p>
          <a:p>
            <a:pPr>
              <a:spcBef>
                <a:spcPts val="1000"/>
              </a:spcBef>
            </a:pPr>
            <a:endParaRPr lang="ko-KR" altLang="en-US" sz="2400" dirty="0"/>
          </a:p>
          <a:p>
            <a:pPr marL="457200">
              <a:spcBef>
                <a:spcPts val="1000"/>
              </a:spcBef>
            </a:pPr>
            <a:endParaRPr lang="ko-KR" altLang="en-US" sz="2400" dirty="0"/>
          </a:p>
          <a:p>
            <a:pPr marL="457200">
              <a:spcBef>
                <a:spcPts val="1000"/>
              </a:spcBef>
            </a:pPr>
            <a:endParaRPr lang="ko-KR" altLang="en-US" sz="2400" dirty="0"/>
          </a:p>
          <a:p>
            <a:pPr>
              <a:spcBef>
                <a:spcPts val="1000"/>
              </a:spcBef>
            </a:pPr>
            <a:endParaRPr lang="ko-KR" altLang="en-US" sz="2400" dirty="0"/>
          </a:p>
          <a:p>
            <a:pPr>
              <a:spcBef>
                <a:spcPts val="1000"/>
              </a:spcBef>
            </a:pPr>
            <a:endParaRPr lang="ko-KR" altLang="en-US" sz="2400" dirty="0"/>
          </a:p>
        </p:txBody>
      </p:sp>
      <p:pic>
        <p:nvPicPr>
          <p:cNvPr id="6" name="Google Shape;210;p24">
            <a:extLst>
              <a:ext uri="{FF2B5EF4-FFF2-40B4-BE49-F238E27FC236}">
                <a16:creationId xmlns:a16="http://schemas.microsoft.com/office/drawing/2014/main" id="{3FC383B3-097C-464C-8714-394094B8BD4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9680" y="2528201"/>
            <a:ext cx="6482662" cy="243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1;p24">
            <a:extLst>
              <a:ext uri="{FF2B5EF4-FFF2-40B4-BE49-F238E27FC236}">
                <a16:creationId xmlns:a16="http://schemas.microsoft.com/office/drawing/2014/main" id="{2A166CB1-F735-A844-9868-E1692DC43D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278" y="2528201"/>
            <a:ext cx="1678888" cy="2431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12;p24">
            <a:extLst>
              <a:ext uri="{FF2B5EF4-FFF2-40B4-BE49-F238E27FC236}">
                <a16:creationId xmlns:a16="http://schemas.microsoft.com/office/drawing/2014/main" id="{16A68798-21FD-AA45-971A-9E9B5DD724FB}"/>
              </a:ext>
            </a:extLst>
          </p:cNvPr>
          <p:cNvCxnSpPr/>
          <p:nvPr/>
        </p:nvCxnSpPr>
        <p:spPr>
          <a:xfrm>
            <a:off x="7703782" y="3788574"/>
            <a:ext cx="1183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59100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2896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Process: Data Mining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080273" y="322262"/>
            <a:ext cx="7740252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218;p25">
            <a:extLst>
              <a:ext uri="{FF2B5EF4-FFF2-40B4-BE49-F238E27FC236}">
                <a16:creationId xmlns:a16="http://schemas.microsoft.com/office/drawing/2014/main" id="{C3A9697A-53A2-5E4E-BE1A-F6B612D09B7D}"/>
              </a:ext>
            </a:extLst>
          </p:cNvPr>
          <p:cNvSpPr txBox="1">
            <a:spLocks/>
          </p:cNvSpPr>
          <p:nvPr/>
        </p:nvSpPr>
        <p:spPr>
          <a:xfrm>
            <a:off x="673400" y="722372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50000"/>
              </a:lnSpc>
              <a:spcBef>
                <a:spcPts val="1000"/>
              </a:spcBef>
              <a:buSzPts val="2400"/>
            </a:pP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Clustering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914400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목적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유저별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유형과 방문 기록을 기반하여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군집화를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통한 상품 추천 </a:t>
            </a:r>
          </a:p>
          <a:p>
            <a:pPr marL="914400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단계</a:t>
            </a:r>
          </a:p>
          <a:p>
            <a:pPr marL="1371600" lvl="1" indent="-355600">
              <a:lnSpc>
                <a:spcPct val="150000"/>
              </a:lnSpc>
              <a:buSzPts val="2000"/>
              <a:buFont typeface="Arial"/>
              <a:buAutoNum type="arabicPeriod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weekday, day/night, </a:t>
            </a:r>
            <a:r>
              <a:rPr lang="en-US" altLang="ko-KR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event_type_cat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통해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유저별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개인 속성 군집을 생성 </a:t>
            </a:r>
          </a:p>
          <a:p>
            <a:pPr marL="1371600" lvl="1" indent="-355600">
              <a:lnSpc>
                <a:spcPct val="150000"/>
              </a:lnSpc>
              <a:buSzPts val="2000"/>
              <a:buFont typeface="Arial"/>
              <a:buAutoNum type="arabicPeriod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번 과정을 통해 생성된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유저별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유형 군집과 나머지 속성을 이용하여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차 군집을 진행</a:t>
            </a:r>
          </a:p>
          <a:p>
            <a:pPr marL="1371600" lvl="1" indent="-355600">
              <a:lnSpc>
                <a:spcPct val="150000"/>
              </a:lnSpc>
              <a:buSzPts val="2000"/>
              <a:buFont typeface="Arial"/>
              <a:buAutoNum type="arabicPeriod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최종 군집을 통해 속성 별 상품 추천</a:t>
            </a:r>
          </a:p>
        </p:txBody>
      </p:sp>
      <p:pic>
        <p:nvPicPr>
          <p:cNvPr id="11" name="Google Shape;219;p25">
            <a:extLst>
              <a:ext uri="{FF2B5EF4-FFF2-40B4-BE49-F238E27FC236}">
                <a16:creationId xmlns:a16="http://schemas.microsoft.com/office/drawing/2014/main" id="{30118584-713F-9841-857D-74B8C87742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854"/>
          <a:stretch/>
        </p:blipFill>
        <p:spPr>
          <a:xfrm>
            <a:off x="1047688" y="4223080"/>
            <a:ext cx="8482250" cy="20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1;p25">
            <a:extLst>
              <a:ext uri="{FF2B5EF4-FFF2-40B4-BE49-F238E27FC236}">
                <a16:creationId xmlns:a16="http://schemas.microsoft.com/office/drawing/2014/main" id="{D69B2B90-B0C1-5845-9CC8-EA5CCE062A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650" y="4249479"/>
            <a:ext cx="2002950" cy="195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403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29867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 Clustering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777305" y="322262"/>
            <a:ext cx="8043220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226;p26">
            <a:extLst>
              <a:ext uri="{FF2B5EF4-FFF2-40B4-BE49-F238E27FC236}">
                <a16:creationId xmlns:a16="http://schemas.microsoft.com/office/drawing/2014/main" id="{15A7B098-34CE-F145-8E2D-E261B28E70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7475" y="3678825"/>
            <a:ext cx="5684651" cy="283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8;p26">
            <a:extLst>
              <a:ext uri="{FF2B5EF4-FFF2-40B4-BE49-F238E27FC236}">
                <a16:creationId xmlns:a16="http://schemas.microsoft.com/office/drawing/2014/main" id="{E56499FB-8E09-C549-9453-9780E2FE03F6}"/>
              </a:ext>
            </a:extLst>
          </p:cNvPr>
          <p:cNvSpPr txBox="1">
            <a:spLocks/>
          </p:cNvSpPr>
          <p:nvPr/>
        </p:nvSpPr>
        <p:spPr>
          <a:xfrm>
            <a:off x="565611" y="93613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buSzPts val="2000"/>
            </a:pP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첫번째 </a:t>
            </a:r>
            <a:r>
              <a:rPr lang="ko-KR" altLang="en-US" sz="2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군집화를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통해 고객들의 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유형 정보를 생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성</a:t>
            </a:r>
          </a:p>
          <a:p>
            <a:pPr marL="914400" lvl="1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밤낮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구매 유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무를 가지고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유저별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특성 클러스터를 생성</a:t>
            </a:r>
          </a:p>
          <a:p>
            <a:pPr marL="457200"/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101600">
              <a:buSzPts val="2000"/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TSNE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방법을 이용해 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차원으로 축소한 뒤 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15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개로 군집화 진행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914400" lvl="1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Elbow Method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사용해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SSE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값이 일정하게 유지되는 지점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en-US" altLang="ko-KR" sz="20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K=15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군집 수로 선정</a:t>
            </a:r>
          </a:p>
          <a:p>
            <a:pPr marL="914400" lvl="1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군집화 시각화를 통해 벡터 공간 상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유저별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유형 분리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확인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실루엣</a:t>
            </a:r>
            <a:r>
              <a:rPr lang="en-US" altLang="ko-KR" sz="2000" dirty="0">
                <a:solidFill>
                  <a:srgbClr val="FF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0.753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/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/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16" name="Google Shape;230;p26">
            <a:extLst>
              <a:ext uri="{FF2B5EF4-FFF2-40B4-BE49-F238E27FC236}">
                <a16:creationId xmlns:a16="http://schemas.microsoft.com/office/drawing/2014/main" id="{91EDCD8B-B121-B54B-9DC2-B379E4B79B71}"/>
              </a:ext>
            </a:extLst>
          </p:cNvPr>
          <p:cNvCxnSpPr/>
          <p:nvPr/>
        </p:nvCxnSpPr>
        <p:spPr>
          <a:xfrm>
            <a:off x="1463725" y="3823325"/>
            <a:ext cx="6300" cy="26307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27DC99B-DD89-AB4E-8497-0DD4C984C5BC}"/>
              </a:ext>
            </a:extLst>
          </p:cNvPr>
          <p:cNvGrpSpPr/>
          <p:nvPr/>
        </p:nvGrpSpPr>
        <p:grpSpPr>
          <a:xfrm>
            <a:off x="6372226" y="3632826"/>
            <a:ext cx="5496246" cy="3095608"/>
            <a:chOff x="6353049" y="3596380"/>
            <a:chExt cx="5974155" cy="3261619"/>
          </a:xfrm>
        </p:grpSpPr>
        <p:pic>
          <p:nvPicPr>
            <p:cNvPr id="15" name="Google Shape;229;p26">
              <a:extLst>
                <a:ext uri="{FF2B5EF4-FFF2-40B4-BE49-F238E27FC236}">
                  <a16:creationId xmlns:a16="http://schemas.microsoft.com/office/drawing/2014/main" id="{7D320A30-E8B9-854F-9B09-BFFC09CEC81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53049" y="3716674"/>
              <a:ext cx="5328875" cy="3141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" name="Google Shape;231;p26">
              <a:extLst>
                <a:ext uri="{FF2B5EF4-FFF2-40B4-BE49-F238E27FC236}">
                  <a16:creationId xmlns:a16="http://schemas.microsoft.com/office/drawing/2014/main" id="{0249330F-72F1-3E42-8FB6-A4491E73BE9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8774195" y="4986190"/>
              <a:ext cx="2809398" cy="865436"/>
            </a:xfrm>
            <a:prstGeom prst="curvedConnector4">
              <a:avLst>
                <a:gd name="adj1" fmla="val 37693"/>
                <a:gd name="adj2" fmla="val 12783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233;p26">
              <a:extLst>
                <a:ext uri="{FF2B5EF4-FFF2-40B4-BE49-F238E27FC236}">
                  <a16:creationId xmlns:a16="http://schemas.microsoft.com/office/drawing/2014/main" id="{9F1EDB68-DDDF-924B-B384-1F87E28AA6D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9101828" y="3807148"/>
              <a:ext cx="1542392" cy="472041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232;p26">
              <a:extLst>
                <a:ext uri="{FF2B5EF4-FFF2-40B4-BE49-F238E27FC236}">
                  <a16:creationId xmlns:a16="http://schemas.microsoft.com/office/drawing/2014/main" id="{ED881A2A-8081-2D45-9E31-9C19C1B3CDDB}"/>
                </a:ext>
              </a:extLst>
            </p:cNvPr>
            <p:cNvSpPr txBox="1"/>
            <p:nvPr/>
          </p:nvSpPr>
          <p:spPr>
            <a:xfrm>
              <a:off x="10892098" y="5430092"/>
              <a:ext cx="1382990" cy="4215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rPr>
                <a:t>낮 / 월 / </a:t>
              </a:r>
              <a:r>
                <a:rPr lang="ko-KR" dirty="0" err="1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rPr>
                <a:t>view</a:t>
              </a:r>
              <a:endParaRPr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0" name="Google Shape;234;p26">
              <a:extLst>
                <a:ext uri="{FF2B5EF4-FFF2-40B4-BE49-F238E27FC236}">
                  <a16:creationId xmlns:a16="http://schemas.microsoft.com/office/drawing/2014/main" id="{E5DED7F2-C695-0347-92BF-C823ABDEB6CF}"/>
                </a:ext>
              </a:extLst>
            </p:cNvPr>
            <p:cNvSpPr txBox="1"/>
            <p:nvPr/>
          </p:nvSpPr>
          <p:spPr>
            <a:xfrm>
              <a:off x="10644220" y="3596380"/>
              <a:ext cx="1382989" cy="4215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rPr>
                <a:t>밤 / 일 / </a:t>
              </a:r>
              <a:r>
                <a:rPr lang="ko-KR" dirty="0" err="1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rPr>
                <a:t>view</a:t>
              </a:r>
              <a:endParaRPr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endParaRPr>
            </a:p>
          </p:txBody>
        </p:sp>
        <p:sp>
          <p:nvSpPr>
            <p:cNvPr id="21" name="Google Shape;235;p26">
              <a:extLst>
                <a:ext uri="{FF2B5EF4-FFF2-40B4-BE49-F238E27FC236}">
                  <a16:creationId xmlns:a16="http://schemas.microsoft.com/office/drawing/2014/main" id="{682F6859-4BBE-4746-A211-E7D2846009FE}"/>
                </a:ext>
              </a:extLst>
            </p:cNvPr>
            <p:cNvSpPr txBox="1"/>
            <p:nvPr/>
          </p:nvSpPr>
          <p:spPr>
            <a:xfrm>
              <a:off x="10944214" y="4630760"/>
              <a:ext cx="1382990" cy="4215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rPr>
                <a:t>낮 /</a:t>
              </a:r>
              <a:r>
                <a:rPr lang="en-US" altLang="ko-KR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rPr>
                <a:t>주</a:t>
              </a:r>
              <a:r>
                <a:rPr lang="ko-KR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rPr>
                <a:t> / </a:t>
              </a:r>
              <a:r>
                <a:rPr lang="ko-KR" dirty="0" err="1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Calibri"/>
                  <a:sym typeface="Calibri"/>
                </a:rPr>
                <a:t>Cart</a:t>
              </a:r>
              <a:endParaRPr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endParaRPr>
            </a:p>
          </p:txBody>
        </p:sp>
        <p:cxnSp>
          <p:nvCxnSpPr>
            <p:cNvPr id="22" name="Google Shape;236;p26">
              <a:extLst>
                <a:ext uri="{FF2B5EF4-FFF2-40B4-BE49-F238E27FC236}">
                  <a16:creationId xmlns:a16="http://schemas.microsoft.com/office/drawing/2014/main" id="{5A585F88-25C8-914B-A89B-C29F2321D267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flipV="1">
              <a:off x="9552192" y="4630760"/>
              <a:ext cx="2083517" cy="124050"/>
            </a:xfrm>
            <a:prstGeom prst="curvedConnector4">
              <a:avLst>
                <a:gd name="adj1" fmla="val 33406"/>
                <a:gd name="adj2" fmla="val 29416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237;p26">
            <a:extLst>
              <a:ext uri="{FF2B5EF4-FFF2-40B4-BE49-F238E27FC236}">
                <a16:creationId xmlns:a16="http://schemas.microsoft.com/office/drawing/2014/main" id="{A88DB196-3B1F-DD4D-AC3A-83C3DEEE113B}"/>
              </a:ext>
            </a:extLst>
          </p:cNvPr>
          <p:cNvSpPr txBox="1"/>
          <p:nvPr/>
        </p:nvSpPr>
        <p:spPr>
          <a:xfrm>
            <a:off x="1173625" y="6372000"/>
            <a:ext cx="6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K = 15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035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29867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 Clustering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777305" y="322262"/>
            <a:ext cx="8043220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44;p27">
            <a:extLst>
              <a:ext uri="{FF2B5EF4-FFF2-40B4-BE49-F238E27FC236}">
                <a16:creationId xmlns:a16="http://schemas.microsoft.com/office/drawing/2014/main" id="{4BF407C1-6D12-F144-9F23-45471CE505B6}"/>
              </a:ext>
            </a:extLst>
          </p:cNvPr>
          <p:cNvSpPr txBox="1">
            <a:spLocks/>
          </p:cNvSpPr>
          <p:nvPr/>
        </p:nvSpPr>
        <p:spPr>
          <a:xfrm>
            <a:off x="443105" y="868621"/>
            <a:ext cx="11377415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 indent="-342900">
              <a:lnSpc>
                <a:spcPct val="90000"/>
              </a:lnSpc>
              <a:buSzPts val="20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두번째 </a:t>
            </a:r>
            <a:r>
              <a:rPr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군집화를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 고객들에게 제품을 추천</a:t>
            </a:r>
          </a:p>
          <a:p>
            <a:pPr marL="914400" lvl="1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고객 유형 군집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가격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예산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제품 종류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브랜드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제품의 종류와 브랜드 인기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브랜드 평판을 이용해 새로운 군집 생성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44500" indent="-342900">
              <a:lnSpc>
                <a:spcPct val="9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TSNE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방법을 이용해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차원으로 축소한 뒤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Elbow Method</a:t>
            </a:r>
            <a:r>
              <a:rPr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사용해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SSE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값이 일정하게 유지되는 지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K=60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개로 군집화 진행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5" name="Google Shape;245;p27">
            <a:extLst>
              <a:ext uri="{FF2B5EF4-FFF2-40B4-BE49-F238E27FC236}">
                <a16:creationId xmlns:a16="http://schemas.microsoft.com/office/drawing/2014/main" id="{DBB83663-D22D-384B-8644-ECD4317917D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901" y="3552212"/>
            <a:ext cx="5762099" cy="2983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46;p27">
            <a:extLst>
              <a:ext uri="{FF2B5EF4-FFF2-40B4-BE49-F238E27FC236}">
                <a16:creationId xmlns:a16="http://schemas.microsoft.com/office/drawing/2014/main" id="{7878A2DC-BA46-B547-A6C3-9DC698BCE7EE}"/>
              </a:ext>
            </a:extLst>
          </p:cNvPr>
          <p:cNvCxnSpPr/>
          <p:nvPr/>
        </p:nvCxnSpPr>
        <p:spPr>
          <a:xfrm>
            <a:off x="3841801" y="3696937"/>
            <a:ext cx="0" cy="26874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7" name="Google Shape;247;p27">
            <a:extLst>
              <a:ext uri="{FF2B5EF4-FFF2-40B4-BE49-F238E27FC236}">
                <a16:creationId xmlns:a16="http://schemas.microsoft.com/office/drawing/2014/main" id="{EF853E11-1B7A-BA47-8449-6F0C7D1712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535" y="3696947"/>
            <a:ext cx="5448740" cy="26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48;p27">
            <a:extLst>
              <a:ext uri="{FF2B5EF4-FFF2-40B4-BE49-F238E27FC236}">
                <a16:creationId xmlns:a16="http://schemas.microsoft.com/office/drawing/2014/main" id="{1634EDCC-214D-F948-B2CB-7E929BD22CAC}"/>
              </a:ext>
            </a:extLst>
          </p:cNvPr>
          <p:cNvCxnSpPr/>
          <p:nvPr/>
        </p:nvCxnSpPr>
        <p:spPr>
          <a:xfrm rot="10800000" flipH="1">
            <a:off x="611401" y="6225162"/>
            <a:ext cx="3230400" cy="25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192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3906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군집 성능 평가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181262" y="322262"/>
            <a:ext cx="7639263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255;p28">
            <a:extLst>
              <a:ext uri="{FF2B5EF4-FFF2-40B4-BE49-F238E27FC236}">
                <a16:creationId xmlns:a16="http://schemas.microsoft.com/office/drawing/2014/main" id="{6E744D4E-15B0-0E4B-90DD-8EB422680A97}"/>
              </a:ext>
            </a:extLst>
          </p:cNvPr>
          <p:cNvSpPr txBox="1">
            <a:spLocks/>
          </p:cNvSpPr>
          <p:nvPr/>
        </p:nvSpPr>
        <p:spPr>
          <a:xfrm>
            <a:off x="478631" y="876329"/>
            <a:ext cx="11234738" cy="531015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lnSpc>
                <a:spcPct val="115000"/>
              </a:lnSpc>
              <a:spcBef>
                <a:spcPts val="1000"/>
              </a:spcBef>
              <a:buSzPts val="2000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군집 평가 기준</a:t>
            </a:r>
          </a:p>
          <a:p>
            <a:pPr marL="901700" lvl="1" indent="-34290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ko-KR" altLang="en-US" sz="2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내부 지표</a:t>
            </a:r>
          </a:p>
          <a:p>
            <a:pPr marL="1371600" lvl="2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실루엣 점수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(Silhouette Score)</a:t>
            </a:r>
            <a:b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군집 간의 거리가 얼마나 효율적으로 분리되었는지 확인하는 척도 </a:t>
            </a:r>
          </a:p>
          <a:p>
            <a:pPr marL="1371600" lvl="2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사이의 숫자로 표현되며 값이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가까울 수록 군집이 효과적으로 분리됨을 의미</a:t>
            </a:r>
          </a:p>
          <a:p>
            <a:pPr marL="1371600" lvl="2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제안 방법의 평균 실루엣 점수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R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0.5889 </a:t>
            </a:r>
          </a:p>
          <a:p>
            <a:pPr marL="1371600" lvl="2" indent="-355600">
              <a:lnSpc>
                <a:spcPct val="150000"/>
              </a:lnSpc>
              <a:buSzPts val="2000"/>
              <a:buFont typeface="Arial"/>
              <a:buChar char="-"/>
            </a:pPr>
            <a:endParaRPr lang="ko-KR" altLang="en-US" sz="24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01700" lvl="1" indent="-342900">
              <a:lnSpc>
                <a:spcPct val="115000"/>
              </a:lnSpc>
              <a:spcBef>
                <a:spcPts val="500"/>
              </a:spcBef>
              <a:buSzPts val="2000"/>
              <a:buFont typeface="Arial" panose="020B0604020202020204" pitchFamily="34" charset="0"/>
              <a:buChar char="•"/>
            </a:pPr>
            <a:r>
              <a:rPr lang="ko-KR" altLang="en-US" sz="2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외부 지표</a:t>
            </a:r>
          </a:p>
          <a:p>
            <a:pPr marL="1371600" lvl="2" indent="-355600">
              <a:lnSpc>
                <a:spcPct val="150000"/>
              </a:lnSpc>
              <a:buSzPts val="2000"/>
              <a:buFont typeface="Arial"/>
              <a:buChar char="-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SSE: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오차제곱합을 의미하며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최적의 군집 수를 선택하는 지표</a:t>
            </a:r>
          </a:p>
          <a:p>
            <a:pPr marL="1371600" lvl="2" indent="-342900">
              <a:lnSpc>
                <a:spcPct val="150000"/>
              </a:lnSpc>
              <a:buSzPts val="1800"/>
              <a:buFont typeface="Arial"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제안 방법의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SSE: </a:t>
            </a:r>
            <a:r>
              <a:rPr lang="en-US" altLang="ko-KR" sz="20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0.00144439 x 1e8  </a:t>
            </a:r>
            <a:endParaRPr lang="en-US" sz="20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371600">
              <a:lnSpc>
                <a:spcPct val="115000"/>
              </a:lnSpc>
              <a:spcBef>
                <a:spcPts val="1000"/>
              </a:spcBef>
            </a:pPr>
            <a:endParaRPr lang="en-US" sz="24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 lvl="1" indent="-317500">
              <a:lnSpc>
                <a:spcPct val="115000"/>
              </a:lnSpc>
              <a:spcBef>
                <a:spcPts val="500"/>
              </a:spcBef>
              <a:buSzPts val="1400"/>
              <a:buFont typeface="Arial"/>
              <a:buChar char="-"/>
            </a:pPr>
            <a:endParaRPr 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>
              <a:lnSpc>
                <a:spcPct val="115000"/>
              </a:lnSpc>
              <a:spcBef>
                <a:spcPts val="1000"/>
              </a:spcBef>
            </a:pPr>
            <a:endParaRPr 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914400">
              <a:lnSpc>
                <a:spcPct val="115000"/>
              </a:lnSpc>
              <a:spcBef>
                <a:spcPts val="1000"/>
              </a:spcBef>
            </a:pPr>
            <a:endParaRPr 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20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3906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군집 성능 평가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181262" y="322262"/>
            <a:ext cx="7639263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261;p29">
            <a:extLst>
              <a:ext uri="{FF2B5EF4-FFF2-40B4-BE49-F238E27FC236}">
                <a16:creationId xmlns:a16="http://schemas.microsoft.com/office/drawing/2014/main" id="{7FF1962C-EF44-F042-B1ED-978E1B2905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6772"/>
          <a:stretch/>
        </p:blipFill>
        <p:spPr>
          <a:xfrm>
            <a:off x="502350" y="4130025"/>
            <a:ext cx="7708749" cy="17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3;p29">
            <a:extLst>
              <a:ext uri="{FF2B5EF4-FFF2-40B4-BE49-F238E27FC236}">
                <a16:creationId xmlns:a16="http://schemas.microsoft.com/office/drawing/2014/main" id="{4222CBD4-0404-F14E-B15B-569E49B4AE5D}"/>
              </a:ext>
            </a:extLst>
          </p:cNvPr>
          <p:cNvSpPr txBox="1">
            <a:spLocks/>
          </p:cNvSpPr>
          <p:nvPr/>
        </p:nvSpPr>
        <p:spPr>
          <a:xfrm>
            <a:off x="547875" y="914536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 indent="-342900">
              <a:spcBef>
                <a:spcPts val="1000"/>
              </a:spcBef>
              <a:buSzPts val="20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군집 별 케이스 분석</a:t>
            </a:r>
            <a:endParaRPr lang="ko-KR" altLang="en-US" sz="2000" dirty="0"/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	Cluster #2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spcBef>
                <a:spcPts val="1000"/>
              </a:spcBef>
            </a:pPr>
            <a:endParaRPr lang="ko-KR" altLang="en-US" dirty="0"/>
          </a:p>
        </p:txBody>
      </p:sp>
      <p:pic>
        <p:nvPicPr>
          <p:cNvPr id="8" name="Google Shape;264;p29">
            <a:extLst>
              <a:ext uri="{FF2B5EF4-FFF2-40B4-BE49-F238E27FC236}">
                <a16:creationId xmlns:a16="http://schemas.microsoft.com/office/drawing/2014/main" id="{8895D95C-2967-BE44-BCD1-2BE99D26A7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784" y="1155035"/>
            <a:ext cx="5448740" cy="26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65;p29">
            <a:extLst>
              <a:ext uri="{FF2B5EF4-FFF2-40B4-BE49-F238E27FC236}">
                <a16:creationId xmlns:a16="http://schemas.microsoft.com/office/drawing/2014/main" id="{ADAD84A2-2C1D-4749-B7EA-DFF02812E40A}"/>
              </a:ext>
            </a:extLst>
          </p:cNvPr>
          <p:cNvSpPr/>
          <p:nvPr/>
        </p:nvSpPr>
        <p:spPr>
          <a:xfrm>
            <a:off x="6928475" y="2061000"/>
            <a:ext cx="756000" cy="438600"/>
          </a:xfrm>
          <a:prstGeom prst="ellipse">
            <a:avLst/>
          </a:prstGeom>
          <a:noFill/>
          <a:ln w="349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66;p29">
            <a:extLst>
              <a:ext uri="{FF2B5EF4-FFF2-40B4-BE49-F238E27FC236}">
                <a16:creationId xmlns:a16="http://schemas.microsoft.com/office/drawing/2014/main" id="{8F3C01B7-3C96-C64F-A8C4-4C4947D8C4E2}"/>
              </a:ext>
            </a:extLst>
          </p:cNvPr>
          <p:cNvSpPr/>
          <p:nvPr/>
        </p:nvSpPr>
        <p:spPr>
          <a:xfrm>
            <a:off x="1763175" y="4064200"/>
            <a:ext cx="479500" cy="18577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7;p29">
            <a:extLst>
              <a:ext uri="{FF2B5EF4-FFF2-40B4-BE49-F238E27FC236}">
                <a16:creationId xmlns:a16="http://schemas.microsoft.com/office/drawing/2014/main" id="{E57D27BF-37DF-954F-BFAD-C2AD22B7A665}"/>
              </a:ext>
            </a:extLst>
          </p:cNvPr>
          <p:cNvSpPr txBox="1"/>
          <p:nvPr/>
        </p:nvSpPr>
        <p:spPr>
          <a:xfrm>
            <a:off x="2002925" y="1957153"/>
            <a:ext cx="4245525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Brand : </a:t>
            </a:r>
            <a:r>
              <a:rPr lang="ko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Acer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(0)</a:t>
            </a:r>
            <a:r>
              <a:rPr 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, Apple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(20)</a:t>
            </a:r>
            <a:r>
              <a:rPr 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,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ko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Asus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(30)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Main_computer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: Computers (4)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Sub_category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: Notebook (49)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유저 성향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(10):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금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(4)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/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낮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(0)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/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view(0)</a:t>
            </a:r>
            <a:endParaRPr sz="18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5" name="Google Shape;271;p29">
            <a:extLst>
              <a:ext uri="{FF2B5EF4-FFF2-40B4-BE49-F238E27FC236}">
                <a16:creationId xmlns:a16="http://schemas.microsoft.com/office/drawing/2014/main" id="{611C3E4A-4FA5-E74A-B27F-09EDA43D1EE0}"/>
              </a:ext>
            </a:extLst>
          </p:cNvPr>
          <p:cNvSpPr/>
          <p:nvPr/>
        </p:nvSpPr>
        <p:spPr>
          <a:xfrm>
            <a:off x="3824575" y="4064200"/>
            <a:ext cx="990550" cy="18577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72;p29">
            <a:extLst>
              <a:ext uri="{FF2B5EF4-FFF2-40B4-BE49-F238E27FC236}">
                <a16:creationId xmlns:a16="http://schemas.microsoft.com/office/drawing/2014/main" id="{70499896-0DE4-C249-B6C9-21516F129F18}"/>
              </a:ext>
            </a:extLst>
          </p:cNvPr>
          <p:cNvSpPr/>
          <p:nvPr/>
        </p:nvSpPr>
        <p:spPr>
          <a:xfrm>
            <a:off x="4815125" y="4064200"/>
            <a:ext cx="990550" cy="18577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273;p29">
            <a:extLst>
              <a:ext uri="{FF2B5EF4-FFF2-40B4-BE49-F238E27FC236}">
                <a16:creationId xmlns:a16="http://schemas.microsoft.com/office/drawing/2014/main" id="{FE7E955A-2219-5D4F-8DD9-5B85264EA0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175" y="1206925"/>
            <a:ext cx="479500" cy="1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75;p29">
            <a:extLst>
              <a:ext uri="{FF2B5EF4-FFF2-40B4-BE49-F238E27FC236}">
                <a16:creationId xmlns:a16="http://schemas.microsoft.com/office/drawing/2014/main" id="{5999F76F-4A03-6D43-93C3-D1BF3750F6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911"/>
          <a:stretch/>
        </p:blipFill>
        <p:spPr>
          <a:xfrm>
            <a:off x="8211100" y="4130025"/>
            <a:ext cx="3668398" cy="17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76;p29">
            <a:extLst>
              <a:ext uri="{FF2B5EF4-FFF2-40B4-BE49-F238E27FC236}">
                <a16:creationId xmlns:a16="http://schemas.microsoft.com/office/drawing/2014/main" id="{E7443D4B-D89F-4A4E-955C-4833C14A559B}"/>
              </a:ext>
            </a:extLst>
          </p:cNvPr>
          <p:cNvSpPr/>
          <p:nvPr/>
        </p:nvSpPr>
        <p:spPr>
          <a:xfrm>
            <a:off x="10893375" y="4064200"/>
            <a:ext cx="990550" cy="19053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77;p29">
            <a:extLst>
              <a:ext uri="{FF2B5EF4-FFF2-40B4-BE49-F238E27FC236}">
                <a16:creationId xmlns:a16="http://schemas.microsoft.com/office/drawing/2014/main" id="{33B84245-E99A-E548-9DE6-992DAA9CF6B1}"/>
              </a:ext>
            </a:extLst>
          </p:cNvPr>
          <p:cNvSpPr/>
          <p:nvPr/>
        </p:nvSpPr>
        <p:spPr>
          <a:xfrm>
            <a:off x="5810450" y="4064200"/>
            <a:ext cx="2400650" cy="18577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78;p29">
            <a:extLst>
              <a:ext uri="{FF2B5EF4-FFF2-40B4-BE49-F238E27FC236}">
                <a16:creationId xmlns:a16="http://schemas.microsoft.com/office/drawing/2014/main" id="{D2492B7B-51B1-AF43-AE28-71511548A716}"/>
              </a:ext>
            </a:extLst>
          </p:cNvPr>
          <p:cNvSpPr txBox="1"/>
          <p:nvPr/>
        </p:nvSpPr>
        <p:spPr>
          <a:xfrm>
            <a:off x="9246173" y="4371938"/>
            <a:ext cx="1342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7519 제품</a:t>
            </a:r>
            <a:endParaRPr sz="1100" dirty="0">
              <a:latin typeface="NanumGothic" panose="020D0604000000000000" pitchFamily="34" charset="-127"/>
              <a:ea typeface="NanumGothic" panose="020D0604000000000000" pitchFamily="34" charset="-127"/>
              <a:cs typeface="Calibri"/>
              <a:sym typeface="Calibri"/>
            </a:endParaRPr>
          </a:p>
        </p:txBody>
      </p:sp>
      <p:sp>
        <p:nvSpPr>
          <p:cNvPr id="23" name="Google Shape;279;p29">
            <a:extLst>
              <a:ext uri="{FF2B5EF4-FFF2-40B4-BE49-F238E27FC236}">
                <a16:creationId xmlns:a16="http://schemas.microsoft.com/office/drawing/2014/main" id="{E08D7721-C39D-1F49-8F49-8462E06E79C4}"/>
              </a:ext>
            </a:extLst>
          </p:cNvPr>
          <p:cNvSpPr txBox="1"/>
          <p:nvPr/>
        </p:nvSpPr>
        <p:spPr>
          <a:xfrm>
            <a:off x="9248387" y="4672049"/>
            <a:ext cx="1342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7056 제품</a:t>
            </a:r>
            <a:endParaRPr sz="1100" dirty="0">
              <a:latin typeface="NanumGothic" panose="020D0604000000000000" pitchFamily="34" charset="-127"/>
              <a:ea typeface="NanumGothic" panose="020D0604000000000000" pitchFamily="34" charset="-127"/>
              <a:cs typeface="Calibri"/>
              <a:sym typeface="Calibri"/>
            </a:endParaRPr>
          </a:p>
        </p:txBody>
      </p:sp>
      <p:sp>
        <p:nvSpPr>
          <p:cNvPr id="24" name="Google Shape;280;p29">
            <a:extLst>
              <a:ext uri="{FF2B5EF4-FFF2-40B4-BE49-F238E27FC236}">
                <a16:creationId xmlns:a16="http://schemas.microsoft.com/office/drawing/2014/main" id="{CBDB979C-3BC3-E449-9208-DC63B41CD46A}"/>
              </a:ext>
            </a:extLst>
          </p:cNvPr>
          <p:cNvSpPr txBox="1"/>
          <p:nvPr/>
        </p:nvSpPr>
        <p:spPr>
          <a:xfrm>
            <a:off x="9246173" y="4960098"/>
            <a:ext cx="13425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7253 제품</a:t>
            </a:r>
            <a:endParaRPr sz="1100" dirty="0">
              <a:latin typeface="NanumGothic" panose="020D0604000000000000" pitchFamily="34" charset="-127"/>
              <a:ea typeface="NanumGothic" panose="020D0604000000000000" pitchFamily="34" charset="-127"/>
              <a:cs typeface="Calibri"/>
              <a:sym typeface="Calibri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274FB349-8012-7444-A7AC-AF7120679F3F}"/>
              </a:ext>
            </a:extLst>
          </p:cNvPr>
          <p:cNvSpPr/>
          <p:nvPr/>
        </p:nvSpPr>
        <p:spPr>
          <a:xfrm rot="11858151">
            <a:off x="6774400" y="2544623"/>
            <a:ext cx="308150" cy="1091025"/>
          </a:xfrm>
          <a:prstGeom prst="downArrow">
            <a:avLst/>
          </a:prstGeom>
          <a:solidFill>
            <a:srgbClr val="FFFF00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1603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67;p29">
            <a:extLst>
              <a:ext uri="{FF2B5EF4-FFF2-40B4-BE49-F238E27FC236}">
                <a16:creationId xmlns:a16="http://schemas.microsoft.com/office/drawing/2014/main" id="{AE3CCC81-F187-E746-A5E5-8BD2A841F715}"/>
              </a:ext>
            </a:extLst>
          </p:cNvPr>
          <p:cNvSpPr txBox="1"/>
          <p:nvPr/>
        </p:nvSpPr>
        <p:spPr>
          <a:xfrm>
            <a:off x="2002925" y="1957153"/>
            <a:ext cx="4245525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Brand : </a:t>
            </a:r>
            <a:r>
              <a:rPr lang="en-US" altLang="ko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Rieker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(275)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Main_computer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: Apparel (2)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Sub_category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: Shoes (94)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유저 성향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(12):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월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(0)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/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저녁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(1)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/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view(0)</a:t>
            </a:r>
            <a:endParaRPr sz="18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3906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군집 성능 평가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181262" y="322262"/>
            <a:ext cx="7639263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oogle Shape;310;p31">
            <a:extLst>
              <a:ext uri="{FF2B5EF4-FFF2-40B4-BE49-F238E27FC236}">
                <a16:creationId xmlns:a16="http://schemas.microsoft.com/office/drawing/2014/main" id="{F5CBB514-A673-1845-94F5-C8C97F349509}"/>
              </a:ext>
            </a:extLst>
          </p:cNvPr>
          <p:cNvGrpSpPr/>
          <p:nvPr/>
        </p:nvGrpSpPr>
        <p:grpSpPr>
          <a:xfrm>
            <a:off x="1091450" y="4638384"/>
            <a:ext cx="10064181" cy="1684719"/>
            <a:chOff x="0" y="4632150"/>
            <a:chExt cx="9424273" cy="1577600"/>
          </a:xfrm>
        </p:grpSpPr>
        <p:pic>
          <p:nvPicPr>
            <p:cNvPr id="6" name="Google Shape;311;p31">
              <a:extLst>
                <a:ext uri="{FF2B5EF4-FFF2-40B4-BE49-F238E27FC236}">
                  <a16:creationId xmlns:a16="http://schemas.microsoft.com/office/drawing/2014/main" id="{11004A6F-AFD7-BB4E-8470-6DE14C8D530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87994"/>
            <a:stretch/>
          </p:blipFill>
          <p:spPr>
            <a:xfrm>
              <a:off x="0" y="4632150"/>
              <a:ext cx="1463726" cy="157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312;p31">
              <a:extLst>
                <a:ext uri="{FF2B5EF4-FFF2-40B4-BE49-F238E27FC236}">
                  <a16:creationId xmlns:a16="http://schemas.microsoft.com/office/drawing/2014/main" id="{E11449FB-9E70-4D4E-8661-3F5CEB49A23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8766" r="32422"/>
            <a:stretch/>
          </p:blipFill>
          <p:spPr>
            <a:xfrm>
              <a:off x="1463713" y="4632150"/>
              <a:ext cx="4731848" cy="157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13;p31">
              <a:extLst>
                <a:ext uri="{FF2B5EF4-FFF2-40B4-BE49-F238E27FC236}">
                  <a16:creationId xmlns:a16="http://schemas.microsoft.com/office/drawing/2014/main" id="{3294C32C-E87A-7B4A-AC04-4FAEAD9CDF7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3517"/>
            <a:stretch/>
          </p:blipFill>
          <p:spPr>
            <a:xfrm>
              <a:off x="6195550" y="4632150"/>
              <a:ext cx="3228723" cy="1577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316;p31">
            <a:extLst>
              <a:ext uri="{FF2B5EF4-FFF2-40B4-BE49-F238E27FC236}">
                <a16:creationId xmlns:a16="http://schemas.microsoft.com/office/drawing/2014/main" id="{7D2D1BBF-A574-7C4D-9205-318466A16A36}"/>
              </a:ext>
            </a:extLst>
          </p:cNvPr>
          <p:cNvSpPr/>
          <p:nvPr/>
        </p:nvSpPr>
        <p:spPr>
          <a:xfrm>
            <a:off x="5457375" y="4605475"/>
            <a:ext cx="2239725" cy="16847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17;p31">
            <a:extLst>
              <a:ext uri="{FF2B5EF4-FFF2-40B4-BE49-F238E27FC236}">
                <a16:creationId xmlns:a16="http://schemas.microsoft.com/office/drawing/2014/main" id="{D69B823F-A8E3-C743-9CBD-641C059F08EA}"/>
              </a:ext>
            </a:extLst>
          </p:cNvPr>
          <p:cNvSpPr/>
          <p:nvPr/>
        </p:nvSpPr>
        <p:spPr>
          <a:xfrm>
            <a:off x="1794725" y="4615613"/>
            <a:ext cx="479500" cy="17302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21;p31">
            <a:extLst>
              <a:ext uri="{FF2B5EF4-FFF2-40B4-BE49-F238E27FC236}">
                <a16:creationId xmlns:a16="http://schemas.microsoft.com/office/drawing/2014/main" id="{52D95954-6EB1-2F45-B1A8-A8B3A175EB8D}"/>
              </a:ext>
            </a:extLst>
          </p:cNvPr>
          <p:cNvSpPr/>
          <p:nvPr/>
        </p:nvSpPr>
        <p:spPr>
          <a:xfrm>
            <a:off x="3606225" y="4615625"/>
            <a:ext cx="990550" cy="16847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22;p31">
            <a:extLst>
              <a:ext uri="{FF2B5EF4-FFF2-40B4-BE49-F238E27FC236}">
                <a16:creationId xmlns:a16="http://schemas.microsoft.com/office/drawing/2014/main" id="{240B6E9C-C71D-A645-A725-9C1DAFC5236C}"/>
              </a:ext>
            </a:extLst>
          </p:cNvPr>
          <p:cNvSpPr/>
          <p:nvPr/>
        </p:nvSpPr>
        <p:spPr>
          <a:xfrm>
            <a:off x="4596775" y="4615625"/>
            <a:ext cx="860600" cy="16847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324;p31">
            <a:extLst>
              <a:ext uri="{FF2B5EF4-FFF2-40B4-BE49-F238E27FC236}">
                <a16:creationId xmlns:a16="http://schemas.microsoft.com/office/drawing/2014/main" id="{5351CD88-2183-5B43-9DE4-C6E7093421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709" y="1726610"/>
            <a:ext cx="5448740" cy="26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25;p31">
            <a:extLst>
              <a:ext uri="{FF2B5EF4-FFF2-40B4-BE49-F238E27FC236}">
                <a16:creationId xmlns:a16="http://schemas.microsoft.com/office/drawing/2014/main" id="{6F240173-E6AF-5F45-A8E6-F4CB2E02930B}"/>
              </a:ext>
            </a:extLst>
          </p:cNvPr>
          <p:cNvSpPr/>
          <p:nvPr/>
        </p:nvSpPr>
        <p:spPr>
          <a:xfrm>
            <a:off x="8548875" y="3908450"/>
            <a:ext cx="555600" cy="457500"/>
          </a:xfrm>
          <a:prstGeom prst="ellipse">
            <a:avLst/>
          </a:prstGeom>
          <a:noFill/>
          <a:ln w="349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63;p29">
            <a:extLst>
              <a:ext uri="{FF2B5EF4-FFF2-40B4-BE49-F238E27FC236}">
                <a16:creationId xmlns:a16="http://schemas.microsoft.com/office/drawing/2014/main" id="{186307B4-DA33-8548-8B9C-929265F08FBD}"/>
              </a:ext>
            </a:extLst>
          </p:cNvPr>
          <p:cNvSpPr txBox="1">
            <a:spLocks/>
          </p:cNvSpPr>
          <p:nvPr/>
        </p:nvSpPr>
        <p:spPr>
          <a:xfrm>
            <a:off x="547875" y="914536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 indent="-342900">
              <a:spcBef>
                <a:spcPts val="1000"/>
              </a:spcBef>
              <a:buSzPts val="20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군집 별 케이스 분석</a:t>
            </a:r>
            <a:endParaRPr lang="ko-KR" altLang="en-US" sz="2000" dirty="0"/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	Cluster #3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spcBef>
                <a:spcPts val="1000"/>
              </a:spcBef>
            </a:pPr>
            <a:endParaRPr lang="ko-KR" altLang="en-US" dirty="0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1C7D274F-AB8F-6048-B343-BCAF097848CF}"/>
              </a:ext>
            </a:extLst>
          </p:cNvPr>
          <p:cNvSpPr/>
          <p:nvPr/>
        </p:nvSpPr>
        <p:spPr>
          <a:xfrm rot="18497523">
            <a:off x="8066653" y="3121380"/>
            <a:ext cx="308150" cy="1091025"/>
          </a:xfrm>
          <a:prstGeom prst="downArrow">
            <a:avLst/>
          </a:prstGeom>
          <a:solidFill>
            <a:srgbClr val="FFFF00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8832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3906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군집 성능 평가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181262" y="322262"/>
            <a:ext cx="7639263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oogle Shape;286;p30">
            <a:extLst>
              <a:ext uri="{FF2B5EF4-FFF2-40B4-BE49-F238E27FC236}">
                <a16:creationId xmlns:a16="http://schemas.microsoft.com/office/drawing/2014/main" id="{137CDB50-8BA3-6345-BABF-BEB560C39D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7601"/>
          <a:stretch/>
        </p:blipFill>
        <p:spPr>
          <a:xfrm>
            <a:off x="514950" y="4623225"/>
            <a:ext cx="7607823" cy="14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7;p30">
            <a:extLst>
              <a:ext uri="{FF2B5EF4-FFF2-40B4-BE49-F238E27FC236}">
                <a16:creationId xmlns:a16="http://schemas.microsoft.com/office/drawing/2014/main" id="{AC9ADE52-AB34-3B43-AA3C-F7CB946BAD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533"/>
          <a:stretch/>
        </p:blipFill>
        <p:spPr>
          <a:xfrm>
            <a:off x="8122775" y="4623225"/>
            <a:ext cx="3714499" cy="1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0;p30">
            <a:extLst>
              <a:ext uri="{FF2B5EF4-FFF2-40B4-BE49-F238E27FC236}">
                <a16:creationId xmlns:a16="http://schemas.microsoft.com/office/drawing/2014/main" id="{77775B68-50FD-1947-96DC-DE9E044F7491}"/>
              </a:ext>
            </a:extLst>
          </p:cNvPr>
          <p:cNvSpPr/>
          <p:nvPr/>
        </p:nvSpPr>
        <p:spPr>
          <a:xfrm>
            <a:off x="5775800" y="4525000"/>
            <a:ext cx="2346975" cy="16847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91;p30">
            <a:extLst>
              <a:ext uri="{FF2B5EF4-FFF2-40B4-BE49-F238E27FC236}">
                <a16:creationId xmlns:a16="http://schemas.microsoft.com/office/drawing/2014/main" id="{D1BEBAD8-FCD4-584C-8B54-2F414E7CB8D1}"/>
              </a:ext>
            </a:extLst>
          </p:cNvPr>
          <p:cNvSpPr/>
          <p:nvPr/>
        </p:nvSpPr>
        <p:spPr>
          <a:xfrm>
            <a:off x="1763175" y="4525000"/>
            <a:ext cx="479500" cy="17302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30">
            <a:extLst>
              <a:ext uri="{FF2B5EF4-FFF2-40B4-BE49-F238E27FC236}">
                <a16:creationId xmlns:a16="http://schemas.microsoft.com/office/drawing/2014/main" id="{26CFB0C5-2865-CD43-9C1E-100ADFB3CDF6}"/>
              </a:ext>
            </a:extLst>
          </p:cNvPr>
          <p:cNvSpPr/>
          <p:nvPr/>
        </p:nvSpPr>
        <p:spPr>
          <a:xfrm>
            <a:off x="3794700" y="4525000"/>
            <a:ext cx="990550" cy="16847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6;p30">
            <a:extLst>
              <a:ext uri="{FF2B5EF4-FFF2-40B4-BE49-F238E27FC236}">
                <a16:creationId xmlns:a16="http://schemas.microsoft.com/office/drawing/2014/main" id="{495195B8-05A0-9D48-B61F-90E94DD735CC}"/>
              </a:ext>
            </a:extLst>
          </p:cNvPr>
          <p:cNvSpPr/>
          <p:nvPr/>
        </p:nvSpPr>
        <p:spPr>
          <a:xfrm>
            <a:off x="4785250" y="4525000"/>
            <a:ext cx="990550" cy="16847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8;p30">
            <a:extLst>
              <a:ext uri="{FF2B5EF4-FFF2-40B4-BE49-F238E27FC236}">
                <a16:creationId xmlns:a16="http://schemas.microsoft.com/office/drawing/2014/main" id="{97DA96D2-1D79-BE41-9B7D-6DB44AB0E0A1}"/>
              </a:ext>
            </a:extLst>
          </p:cNvPr>
          <p:cNvSpPr/>
          <p:nvPr/>
        </p:nvSpPr>
        <p:spPr>
          <a:xfrm>
            <a:off x="10791550" y="4525000"/>
            <a:ext cx="1019450" cy="17302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99;p30">
            <a:extLst>
              <a:ext uri="{FF2B5EF4-FFF2-40B4-BE49-F238E27FC236}">
                <a16:creationId xmlns:a16="http://schemas.microsoft.com/office/drawing/2014/main" id="{E72FA2D6-B932-4F45-926C-D9DB815B18BD}"/>
              </a:ext>
            </a:extLst>
          </p:cNvPr>
          <p:cNvSpPr txBox="1"/>
          <p:nvPr/>
        </p:nvSpPr>
        <p:spPr>
          <a:xfrm>
            <a:off x="9211775" y="4835725"/>
            <a:ext cx="13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5099 제품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300;p30">
            <a:extLst>
              <a:ext uri="{FF2B5EF4-FFF2-40B4-BE49-F238E27FC236}">
                <a16:creationId xmlns:a16="http://schemas.microsoft.com/office/drawing/2014/main" id="{6CD4FD56-7321-C14B-93BC-71241630D990}"/>
              </a:ext>
            </a:extLst>
          </p:cNvPr>
          <p:cNvSpPr txBox="1"/>
          <p:nvPr/>
        </p:nvSpPr>
        <p:spPr>
          <a:xfrm>
            <a:off x="9211775" y="5173600"/>
            <a:ext cx="13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4856 제품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301;p30">
            <a:extLst>
              <a:ext uri="{FF2B5EF4-FFF2-40B4-BE49-F238E27FC236}">
                <a16:creationId xmlns:a16="http://schemas.microsoft.com/office/drawing/2014/main" id="{8EF35EBD-83D7-8647-9D67-7CF547F440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084" y="1732910"/>
            <a:ext cx="5448740" cy="26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02;p30">
            <a:extLst>
              <a:ext uri="{FF2B5EF4-FFF2-40B4-BE49-F238E27FC236}">
                <a16:creationId xmlns:a16="http://schemas.microsoft.com/office/drawing/2014/main" id="{6A6084D8-F9D0-2C41-9316-44A765E3BF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5300" y="1795050"/>
            <a:ext cx="479500" cy="15597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03;p30">
            <a:extLst>
              <a:ext uri="{FF2B5EF4-FFF2-40B4-BE49-F238E27FC236}">
                <a16:creationId xmlns:a16="http://schemas.microsoft.com/office/drawing/2014/main" id="{E45A246D-B38A-0242-BAF6-A00E31409B73}"/>
              </a:ext>
            </a:extLst>
          </p:cNvPr>
          <p:cNvSpPr/>
          <p:nvPr/>
        </p:nvSpPr>
        <p:spPr>
          <a:xfrm>
            <a:off x="7173450" y="3015125"/>
            <a:ext cx="271200" cy="283800"/>
          </a:xfrm>
          <a:prstGeom prst="ellipse">
            <a:avLst/>
          </a:prstGeom>
          <a:noFill/>
          <a:ln w="476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3;p29">
            <a:extLst>
              <a:ext uri="{FF2B5EF4-FFF2-40B4-BE49-F238E27FC236}">
                <a16:creationId xmlns:a16="http://schemas.microsoft.com/office/drawing/2014/main" id="{7D235CFA-7588-DF45-9269-6E94DBBFF608}"/>
              </a:ext>
            </a:extLst>
          </p:cNvPr>
          <p:cNvSpPr txBox="1">
            <a:spLocks/>
          </p:cNvSpPr>
          <p:nvPr/>
        </p:nvSpPr>
        <p:spPr>
          <a:xfrm>
            <a:off x="547875" y="914536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 indent="-342900">
              <a:spcBef>
                <a:spcPts val="1000"/>
              </a:spcBef>
              <a:buSzPts val="2000"/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군집 별 케이스 분석</a:t>
            </a:r>
            <a:endParaRPr lang="ko-KR" altLang="en-US" sz="2000" dirty="0"/>
          </a:p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	Cluster #20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spcBef>
                <a:spcPts val="1000"/>
              </a:spcBef>
            </a:pPr>
            <a:endParaRPr lang="ko-KR" altLang="en-US" dirty="0"/>
          </a:p>
        </p:txBody>
      </p:sp>
      <p:sp>
        <p:nvSpPr>
          <p:cNvPr id="26" name="Google Shape;267;p29">
            <a:extLst>
              <a:ext uri="{FF2B5EF4-FFF2-40B4-BE49-F238E27FC236}">
                <a16:creationId xmlns:a16="http://schemas.microsoft.com/office/drawing/2014/main" id="{64CCBC00-0B09-8D4D-A850-73C76496D131}"/>
              </a:ext>
            </a:extLst>
          </p:cNvPr>
          <p:cNvSpPr txBox="1"/>
          <p:nvPr/>
        </p:nvSpPr>
        <p:spPr>
          <a:xfrm>
            <a:off x="2002925" y="1957153"/>
            <a:ext cx="4245525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Brand : Samsung(300)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Main_computer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: Electronics(6)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Sub_category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: Smartphone (68)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유저 성향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(10):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금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(4)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/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낮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(0)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/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view(0)</a:t>
            </a:r>
            <a:endParaRPr sz="18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C5C7719A-897F-EC4A-B102-7C256DB17D62}"/>
              </a:ext>
            </a:extLst>
          </p:cNvPr>
          <p:cNvSpPr/>
          <p:nvPr/>
        </p:nvSpPr>
        <p:spPr>
          <a:xfrm rot="12460268">
            <a:off x="6815058" y="3284755"/>
            <a:ext cx="308150" cy="1091025"/>
          </a:xfrm>
          <a:prstGeom prst="downArrow">
            <a:avLst/>
          </a:prstGeom>
          <a:solidFill>
            <a:srgbClr val="FFFF00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08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6">
            <a:extLst>
              <a:ext uri="{FF2B5EF4-FFF2-40B4-BE49-F238E27FC236}">
                <a16:creationId xmlns:a16="http://schemas.microsoft.com/office/drawing/2014/main" id="{54EB1E19-9876-A042-8B57-42BF5E7615B6}"/>
              </a:ext>
            </a:extLst>
          </p:cNvPr>
          <p:cNvGrpSpPr>
            <a:grpSpLocks/>
          </p:cNvGrpSpPr>
          <p:nvPr/>
        </p:nvGrpSpPr>
        <p:grpSpPr bwMode="auto">
          <a:xfrm>
            <a:off x="1465263" y="2163763"/>
            <a:ext cx="2913062" cy="1736725"/>
            <a:chOff x="3268663" y="2240868"/>
            <a:chExt cx="3096345" cy="21242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4CDDD06-C26E-49E8-A179-00D4CDF28DDF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Contents</a:t>
              </a:r>
              <a:endParaRPr lang="ko-KR" altLang="en-US" sz="4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B9767EB-F921-4E02-AD01-1EBB381C5D98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/>
            </a:p>
          </p:txBody>
        </p:sp>
      </p:grpSp>
      <p:pic>
        <p:nvPicPr>
          <p:cNvPr id="7171" name="그림 5">
            <a:extLst>
              <a:ext uri="{FF2B5EF4-FFF2-40B4-BE49-F238E27FC236}">
                <a16:creationId xmlns:a16="http://schemas.microsoft.com/office/drawing/2014/main" id="{42579B48-A92A-6745-A46A-FFCAECD2FEC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7283472" y="1511779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1. 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프로젝트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소개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&amp;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7283473" y="2213554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2. KDD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283472" y="4280556"/>
            <a:ext cx="428475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atinLnBrk="1"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3.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원본 데이터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/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재현 데이터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7283473" y="5091510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4.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221A8-FF41-014E-8370-F642251EF29B}"/>
              </a:ext>
            </a:extLst>
          </p:cNvPr>
          <p:cNvSpPr txBox="1"/>
          <p:nvPr/>
        </p:nvSpPr>
        <p:spPr>
          <a:xfrm>
            <a:off x="7597776" y="2669383"/>
            <a:ext cx="3205016" cy="1231106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514350" lvl="3" indent="-514350" latinLnBrk="1">
              <a:buFont typeface="+mj-lt"/>
              <a:buAutoNum type="arabicParenR"/>
              <a:defRPr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Preprocessing</a:t>
            </a:r>
          </a:p>
          <a:p>
            <a:pPr marL="514350" lvl="3" indent="-514350" latinLnBrk="1">
              <a:buFont typeface="+mj-lt"/>
              <a:buAutoNum type="arabicParenR"/>
              <a:defRPr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군집화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marL="514350" lvl="3" indent="-514350" latinLnBrk="1">
              <a:buFont typeface="+mj-lt"/>
              <a:buAutoNum type="arabicParenR"/>
              <a:defRPr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연관 분석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marL="514350" lvl="3" indent="-514350" latinLnBrk="1">
              <a:buFont typeface="+mj-lt"/>
              <a:buAutoNum type="arabicParenR"/>
              <a:defRPr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머신 러닝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283763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연관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28226" y="322262"/>
            <a:ext cx="8192299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3;p32">
            <a:extLst>
              <a:ext uri="{FF2B5EF4-FFF2-40B4-BE49-F238E27FC236}">
                <a16:creationId xmlns:a16="http://schemas.microsoft.com/office/drawing/2014/main" id="{4A2AFC24-4462-A248-95D7-8273B04125A9}"/>
              </a:ext>
            </a:extLst>
          </p:cNvPr>
          <p:cNvSpPr txBox="1">
            <a:spLocks/>
          </p:cNvSpPr>
          <p:nvPr/>
        </p:nvSpPr>
        <p:spPr>
          <a:xfrm>
            <a:off x="790590" y="89896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lnSpc>
                <a:spcPct val="90000"/>
              </a:lnSpc>
              <a:buSzPts val="1800"/>
              <a:buFont typeface="Arial"/>
              <a:buChar char="-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연관 분석을 통해 어떤 제품을 구매하는 구매자가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동시에 고려할 것으로 예측되는 제품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찾아 광고 추천 시스템에 사용하고자 함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indent="-342900">
              <a:lnSpc>
                <a:spcPct val="90000"/>
              </a:lnSpc>
              <a:buSzPts val="1800"/>
              <a:buFont typeface="Arial"/>
              <a:buAutoNum type="arabicParenR"/>
            </a:pP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연관 분석을 위해 각 고객에 대해 시간에 따라 구매하는 제품의 종류에 대한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transaction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들을 추출함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>
              <a:lnSpc>
                <a:spcPct val="90000"/>
              </a:lnSpc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Google Shape;334;p32">
            <a:extLst>
              <a:ext uri="{FF2B5EF4-FFF2-40B4-BE49-F238E27FC236}">
                <a16:creationId xmlns:a16="http://schemas.microsoft.com/office/drawing/2014/main" id="{A71ED221-360C-D246-81BC-F156F0ED66F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12" y="2886201"/>
            <a:ext cx="4677175" cy="322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35;p32">
            <a:extLst>
              <a:ext uri="{FF2B5EF4-FFF2-40B4-BE49-F238E27FC236}">
                <a16:creationId xmlns:a16="http://schemas.microsoft.com/office/drawing/2014/main" id="{BC7C9F7D-BAFE-5D43-BAF6-928CF68D792B}"/>
              </a:ext>
            </a:extLst>
          </p:cNvPr>
          <p:cNvCxnSpPr>
            <a:stCxn id="7" idx="3"/>
          </p:cNvCxnSpPr>
          <p:nvPr/>
        </p:nvCxnSpPr>
        <p:spPr>
          <a:xfrm>
            <a:off x="5515387" y="4498051"/>
            <a:ext cx="1175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" name="Google Shape;336;p32">
            <a:extLst>
              <a:ext uri="{FF2B5EF4-FFF2-40B4-BE49-F238E27FC236}">
                <a16:creationId xmlns:a16="http://schemas.microsoft.com/office/drawing/2014/main" id="{422DC1F2-5BBC-AC42-BDAB-3709F49FCF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325" y="3249203"/>
            <a:ext cx="4429125" cy="234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141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283763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연관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28226" y="322262"/>
            <a:ext cx="8192299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43;p33">
            <a:extLst>
              <a:ext uri="{FF2B5EF4-FFF2-40B4-BE49-F238E27FC236}">
                <a16:creationId xmlns:a16="http://schemas.microsoft.com/office/drawing/2014/main" id="{EF57AE9C-72B4-5F4B-9BBD-1474F4FB5726}"/>
              </a:ext>
            </a:extLst>
          </p:cNvPr>
          <p:cNvSpPr txBox="1">
            <a:spLocks/>
          </p:cNvSpPr>
          <p:nvPr/>
        </p:nvSpPr>
        <p:spPr>
          <a:xfrm>
            <a:off x="838200" y="80543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endParaRPr lang="ko-KR" altLang="en-US" sz="1800" dirty="0"/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2)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최소지지도를 낮춰가며 흥미로운 결과를 찾아봄 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				(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최종적으로 최소지지도는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0.1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설명함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 marL="457200">
              <a:lnSpc>
                <a:spcPct val="90000"/>
              </a:lnSpc>
            </a:pPr>
            <a:endParaRPr lang="ko-KR" altLang="en-US" dirty="0"/>
          </a:p>
          <a:p>
            <a:pPr marL="457200">
              <a:lnSpc>
                <a:spcPct val="90000"/>
              </a:lnSpc>
            </a:pPr>
            <a:endParaRPr lang="ko-KR" altLang="en-US" sz="1800" dirty="0"/>
          </a:p>
        </p:txBody>
      </p:sp>
      <p:pic>
        <p:nvPicPr>
          <p:cNvPr id="11" name="Google Shape;344;p33">
            <a:extLst>
              <a:ext uri="{FF2B5EF4-FFF2-40B4-BE49-F238E27FC236}">
                <a16:creationId xmlns:a16="http://schemas.microsoft.com/office/drawing/2014/main" id="{5F66D65C-7C2A-1E4A-ACF6-E51EF63639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152" y="1698926"/>
            <a:ext cx="3246423" cy="43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45;p33">
            <a:extLst>
              <a:ext uri="{FF2B5EF4-FFF2-40B4-BE49-F238E27FC236}">
                <a16:creationId xmlns:a16="http://schemas.microsoft.com/office/drawing/2014/main" id="{3FE9890C-3FA3-9C45-8F9A-F64DA34615EA}"/>
              </a:ext>
            </a:extLst>
          </p:cNvPr>
          <p:cNvSpPr/>
          <p:nvPr/>
        </p:nvSpPr>
        <p:spPr>
          <a:xfrm>
            <a:off x="1837963" y="5217764"/>
            <a:ext cx="2347250" cy="1945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346;p33">
            <a:extLst>
              <a:ext uri="{FF2B5EF4-FFF2-40B4-BE49-F238E27FC236}">
                <a16:creationId xmlns:a16="http://schemas.microsoft.com/office/drawing/2014/main" id="{945CBAF2-B8C4-8545-AFAB-4EA5D53489C3}"/>
              </a:ext>
            </a:extLst>
          </p:cNvPr>
          <p:cNvCxnSpPr>
            <a:stCxn id="12" idx="3"/>
          </p:cNvCxnSpPr>
          <p:nvPr/>
        </p:nvCxnSpPr>
        <p:spPr>
          <a:xfrm rot="10800000" flipH="1">
            <a:off x="4185213" y="5311126"/>
            <a:ext cx="860400" cy="390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347;p33">
            <a:extLst>
              <a:ext uri="{FF2B5EF4-FFF2-40B4-BE49-F238E27FC236}">
                <a16:creationId xmlns:a16="http://schemas.microsoft.com/office/drawing/2014/main" id="{354D702F-F796-4A48-887B-B6B380BCE58A}"/>
              </a:ext>
            </a:extLst>
          </p:cNvPr>
          <p:cNvCxnSpPr/>
          <p:nvPr/>
        </p:nvCxnSpPr>
        <p:spPr>
          <a:xfrm rot="10800000">
            <a:off x="5002126" y="2596601"/>
            <a:ext cx="29400" cy="270570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348;p33">
            <a:extLst>
              <a:ext uri="{FF2B5EF4-FFF2-40B4-BE49-F238E27FC236}">
                <a16:creationId xmlns:a16="http://schemas.microsoft.com/office/drawing/2014/main" id="{C0AEEA06-D941-5A48-9F9E-BC4E18BD82BA}"/>
              </a:ext>
            </a:extLst>
          </p:cNvPr>
          <p:cNvCxnSpPr/>
          <p:nvPr/>
        </p:nvCxnSpPr>
        <p:spPr>
          <a:xfrm>
            <a:off x="4997563" y="2606326"/>
            <a:ext cx="1082400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349;p33">
            <a:extLst>
              <a:ext uri="{FF2B5EF4-FFF2-40B4-BE49-F238E27FC236}">
                <a16:creationId xmlns:a16="http://schemas.microsoft.com/office/drawing/2014/main" id="{34A3CFDA-A5E7-1E4C-B835-0FEC233EC21E}"/>
              </a:ext>
            </a:extLst>
          </p:cNvPr>
          <p:cNvSpPr txBox="1"/>
          <p:nvPr/>
        </p:nvSpPr>
        <p:spPr>
          <a:xfrm>
            <a:off x="6219726" y="2320051"/>
            <a:ext cx="597188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스마트폰의 경우 </a:t>
            </a:r>
            <a:r>
              <a:rPr lang="ko-KR" sz="2000" dirty="0" err="1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support가</a:t>
            </a:r>
            <a:r>
              <a:rPr 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 0.7로 상당히 높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아</a:t>
            </a:r>
            <a:r>
              <a:rPr 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 </a:t>
            </a:r>
            <a:r>
              <a:rPr lang="ko-KR" sz="2000" b="1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스마트폰과 함께 발생한 제품은 의미가 없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.</a:t>
            </a:r>
            <a:endParaRPr sz="2000" dirty="0">
              <a:latin typeface="NanumGothic" panose="020D0604000000000000" pitchFamily="34" charset="-127"/>
              <a:ea typeface="NanumGothic" panose="020D0604000000000000" pitchFamily="34" charset="-127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>
              <a:latin typeface="NanumGothic" panose="020D0604000000000000" pitchFamily="34" charset="-127"/>
              <a:ea typeface="NanumGothic" panose="020D0604000000000000" pitchFamily="34" charset="-127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최소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 </a:t>
            </a:r>
            <a:r>
              <a:rPr 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지지도 만으로 본 흥미로웠던 사실 중 하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나는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,</a:t>
            </a:r>
            <a:r>
              <a:rPr 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 </a:t>
            </a:r>
            <a:r>
              <a:rPr lang="ko-KR" sz="2000" b="1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전자시계와 헤드폰을 같이 구매하는 고객이 많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았음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000" dirty="0">
              <a:latin typeface="NanumGothic" panose="020D0604000000000000" pitchFamily="34" charset="-127"/>
              <a:ea typeface="NanumGothic" panose="020D0604000000000000" pitchFamily="34" charset="-127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sz="2000" dirty="0">
                <a:latin typeface="NanumGothic" panose="020D0604000000000000" pitchFamily="34" charset="-127"/>
                <a:ea typeface="NanumGothic" panose="020D0604000000000000" pitchFamily="34" charset="-127"/>
                <a:cs typeface="Calibri"/>
                <a:sym typeface="Calibri"/>
              </a:rPr>
              <a:t>우리는 전자시계를 구매하는 고객이 헤드폰을 구매한다 혹은 헤드폰을 구매한 고객이 전자시계를 구매한다는 가정을 한 후 연관 분석을 진행함.</a:t>
            </a:r>
            <a:endParaRPr sz="2000" dirty="0">
              <a:latin typeface="NanumGothic" panose="020D0604000000000000" pitchFamily="34" charset="-127"/>
              <a:ea typeface="NanumGothic" panose="020D0604000000000000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71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283763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연관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28226" y="322262"/>
            <a:ext cx="8192299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356;p34">
            <a:extLst>
              <a:ext uri="{FF2B5EF4-FFF2-40B4-BE49-F238E27FC236}">
                <a16:creationId xmlns:a16="http://schemas.microsoft.com/office/drawing/2014/main" id="{7D6A946C-03A5-F641-9254-0BAEB00641E7}"/>
              </a:ext>
            </a:extLst>
          </p:cNvPr>
          <p:cNvSpPr txBox="1">
            <a:spLocks/>
          </p:cNvSpPr>
          <p:nvPr/>
        </p:nvSpPr>
        <p:spPr>
          <a:xfrm>
            <a:off x="790590" y="830232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3)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Lift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=1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설정한 후 연관 분석을 진행함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  <a:p>
            <a:pPr marL="457200">
              <a:lnSpc>
                <a:spcPct val="90000"/>
              </a:lnSpc>
            </a:pPr>
            <a:endParaRPr lang="ko-KR" altLang="en-US" dirty="0"/>
          </a:p>
          <a:p>
            <a:pPr marL="457200">
              <a:lnSpc>
                <a:spcPct val="90000"/>
              </a:lnSpc>
            </a:pPr>
            <a:endParaRPr lang="ko-KR" altLang="en-US" sz="1800" dirty="0"/>
          </a:p>
        </p:txBody>
      </p:sp>
      <p:cxnSp>
        <p:nvCxnSpPr>
          <p:cNvPr id="6" name="Google Shape;357;p34">
            <a:extLst>
              <a:ext uri="{FF2B5EF4-FFF2-40B4-BE49-F238E27FC236}">
                <a16:creationId xmlns:a16="http://schemas.microsoft.com/office/drawing/2014/main" id="{DD8F4D59-DC68-DC45-9B51-005E812A8141}"/>
              </a:ext>
            </a:extLst>
          </p:cNvPr>
          <p:cNvCxnSpPr/>
          <p:nvPr/>
        </p:nvCxnSpPr>
        <p:spPr>
          <a:xfrm>
            <a:off x="4526075" y="3030500"/>
            <a:ext cx="108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358;p34">
            <a:extLst>
              <a:ext uri="{FF2B5EF4-FFF2-40B4-BE49-F238E27FC236}">
                <a16:creationId xmlns:a16="http://schemas.microsoft.com/office/drawing/2014/main" id="{6A63A761-D79B-6F49-9CB2-DF6BF6C4D8A2}"/>
              </a:ext>
            </a:extLst>
          </p:cNvPr>
          <p:cNvSpPr txBox="1"/>
          <p:nvPr/>
        </p:nvSpPr>
        <p:spPr>
          <a:xfrm>
            <a:off x="7825189" y="1890850"/>
            <a:ext cx="4093200" cy="526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sz="2000" b="1" u="sng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연관 분석 진행 결과 </a:t>
            </a:r>
            <a:endParaRPr lang="en-US" altLang="ko-KR" sz="2000" b="1" u="sng" dirty="0"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endParaRPr lang="en-US" altLang="ko-KR" sz="2000" b="1" u="sng" dirty="0"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  <a:sym typeface="Calibri"/>
            </a:endParaRPr>
          </a:p>
          <a:p>
            <a:pPr lvl="4">
              <a:lnSpc>
                <a:spcPct val="150000"/>
              </a:lnSpc>
            </a:pPr>
            <a:r>
              <a:rPr 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전자 시계 구매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→ </a:t>
            </a:r>
            <a:r>
              <a:rPr 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헤드폰 구매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와</a:t>
            </a: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lvl="4">
              <a:lnSpc>
                <a:spcPct val="150000"/>
              </a:lnSpc>
            </a:pPr>
            <a:r>
              <a:rPr 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헤드폰 구매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→</a:t>
            </a:r>
            <a:r>
              <a:rPr 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 전자 시계 구매의 경우 </a:t>
            </a:r>
            <a:r>
              <a:rPr lang="ko-KR" sz="20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lift가</a:t>
            </a:r>
            <a:r>
              <a:rPr lang="ko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 1.7</a:t>
            </a:r>
            <a:r>
              <a:rPr 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로 상당히 높게 나왔고 </a:t>
            </a:r>
            <a:r>
              <a:rPr lang="ko-KR" sz="20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confidence도</a:t>
            </a:r>
            <a:r>
              <a:rPr lang="ko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 0.45</a:t>
            </a:r>
            <a:r>
              <a:rPr 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로 높게 나왔음.</a:t>
            </a:r>
            <a:endParaRPr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8" name="Google Shape;359;p34">
            <a:extLst>
              <a:ext uri="{FF2B5EF4-FFF2-40B4-BE49-F238E27FC236}">
                <a16:creationId xmlns:a16="http://schemas.microsoft.com/office/drawing/2014/main" id="{C7B42F02-1E32-FA40-AC7E-1F91A30E13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845" y="2136656"/>
            <a:ext cx="7122399" cy="37759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60;p34">
            <a:extLst>
              <a:ext uri="{FF2B5EF4-FFF2-40B4-BE49-F238E27FC236}">
                <a16:creationId xmlns:a16="http://schemas.microsoft.com/office/drawing/2014/main" id="{EA88C2D8-6EA4-004A-8581-F66396CB3EEA}"/>
              </a:ext>
            </a:extLst>
          </p:cNvPr>
          <p:cNvSpPr/>
          <p:nvPr/>
        </p:nvSpPr>
        <p:spPr>
          <a:xfrm>
            <a:off x="490645" y="2790105"/>
            <a:ext cx="7034600" cy="3698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67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283763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연관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628226" y="322262"/>
            <a:ext cx="8192299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367;p35">
            <a:extLst>
              <a:ext uri="{FF2B5EF4-FFF2-40B4-BE49-F238E27FC236}">
                <a16:creationId xmlns:a16="http://schemas.microsoft.com/office/drawing/2014/main" id="{4497F430-79DF-7E41-B3B7-C5DD10E84BBE}"/>
              </a:ext>
            </a:extLst>
          </p:cNvPr>
          <p:cNvSpPr txBox="1">
            <a:spLocks/>
          </p:cNvSpPr>
          <p:nvPr/>
        </p:nvSpPr>
        <p:spPr>
          <a:xfrm>
            <a:off x="790590" y="1139188"/>
            <a:ext cx="10515600" cy="503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60000"/>
              </a:lnSpc>
            </a:pPr>
            <a:r>
              <a:rPr lang="ko-KR" altLang="en-US" sz="2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가정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전자 시계를 구매하는 고객들은 헤드폰을 구매한다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(or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헤드폰을 구매한 고객은 전자 시계를 구매한다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.)</a:t>
            </a: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결과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confidence 0.45, lift 1.7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성립</a:t>
            </a:r>
          </a:p>
          <a:p>
            <a:pPr>
              <a:lnSpc>
                <a:spcPct val="160000"/>
              </a:lnSpc>
            </a:pP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원인 파악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헤드폰과 전자 시계는 운동을 위해 많이 사용함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따라서 운동하는 사람들이 전자 시계와 헤드폰을 동시에 구매 고려할 것임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60000"/>
              </a:lnSpc>
            </a:pP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결과 활용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헤드폰이 있는 페이지에 전자 시계에 대한 광고를 함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또는 전자 시계가 있는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웹페이지에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헤드폰에 대한 광고를 함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 </a:t>
            </a:r>
          </a:p>
          <a:p>
            <a:pPr>
              <a:lnSpc>
                <a:spcPct val="160000"/>
              </a:lnSpc>
            </a:pP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→ 이렇듯 빈발패턴의 제품들 중 </a:t>
            </a:r>
            <a:r>
              <a:rPr lang="en-US" altLang="ko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Confidence</a:t>
            </a:r>
            <a:r>
              <a:rPr lang="ko-KR" alt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와 </a:t>
            </a:r>
            <a:r>
              <a:rPr lang="en-US" altLang="ko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lift</a:t>
            </a:r>
            <a:r>
              <a:rPr lang="ko-KR" alt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가 높은 제품들을 엮어서 제품 추천을 하면 자연스럽게 제품 광고가 가능해질 것이다</a:t>
            </a:r>
            <a:r>
              <a:rPr lang="en-US" altLang="ko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.</a:t>
            </a:r>
            <a:endParaRPr lang="ko-KR" altLang="en-US" sz="20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92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9244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Machine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Learning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15062" y="322262"/>
            <a:ext cx="7105463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374;p36">
            <a:extLst>
              <a:ext uri="{FF2B5EF4-FFF2-40B4-BE49-F238E27FC236}">
                <a16:creationId xmlns:a16="http://schemas.microsoft.com/office/drawing/2014/main" id="{E3C0CC40-FB5C-1349-80F6-63CA09A0F594}"/>
              </a:ext>
            </a:extLst>
          </p:cNvPr>
          <p:cNvSpPr txBox="1">
            <a:spLocks/>
          </p:cNvSpPr>
          <p:nvPr/>
        </p:nvSpPr>
        <p:spPr>
          <a:xfrm>
            <a:off x="678751" y="830232"/>
            <a:ext cx="11141774" cy="654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XGBoost</a:t>
            </a:r>
            <a:r>
              <a:rPr lang="en-US" altLang="ko-KR" sz="24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(Extreme Gradient Boosting) </a:t>
            </a:r>
            <a:r>
              <a:rPr lang="ko-KR" altLang="en-US" sz="24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 이용하여 예측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이전 모델에서의 실제 값과 예측 값의 오차</a:t>
            </a:r>
            <a:r>
              <a:rPr lang="en-US" altLang="ko-KR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(loss)</a:t>
            </a:r>
            <a:r>
              <a:rPr lang="ko-KR" altLang="en-US" sz="20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Training</a:t>
            </a: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투입하고 </a:t>
            </a:r>
            <a:r>
              <a:rPr lang="en-US" altLang="ko-KR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gradient</a:t>
            </a:r>
            <a:r>
              <a:rPr lang="ko-KR" altLang="en-US" sz="20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를</a:t>
            </a: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이용하여 오류를 보완하는 방식</a:t>
            </a:r>
          </a:p>
          <a:p>
            <a:pPr>
              <a:lnSpc>
                <a:spcPct val="90000"/>
              </a:lnSpc>
            </a:pPr>
            <a:endParaRPr lang="ko-KR" altLang="en-US" sz="2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XGBoost</a:t>
            </a:r>
            <a:r>
              <a:rPr lang="en-US" altLang="ko-KR" sz="24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알고리즘이란</a:t>
            </a:r>
            <a:r>
              <a:rPr lang="en-US" altLang="ko-KR" sz="24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?</a:t>
            </a:r>
            <a:endParaRPr lang="ko-KR" altLang="en-US" sz="2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 indent="-334327">
              <a:lnSpc>
                <a:spcPct val="160000"/>
              </a:lnSpc>
              <a:buClr>
                <a:srgbClr val="836C68"/>
              </a:buClr>
              <a:buSzPct val="100000"/>
              <a:buFont typeface="Arial"/>
              <a:buChar char="●"/>
            </a:pP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약한 </a:t>
            </a:r>
            <a:r>
              <a:rPr lang="ko-KR" altLang="en-US" sz="20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분류기를</a:t>
            </a: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세트로 묶어서 정확도를 예측하는 기법이다</a:t>
            </a:r>
            <a:r>
              <a:rPr lang="en-US" altLang="ko-KR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 indent="-334327">
              <a:lnSpc>
                <a:spcPct val="160000"/>
              </a:lnSpc>
              <a:buClr>
                <a:srgbClr val="836C68"/>
              </a:buClr>
              <a:buSzPct val="100000"/>
              <a:buFont typeface="Arial"/>
              <a:buChar char="●"/>
            </a:pP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욕심쟁이</a:t>
            </a:r>
            <a:r>
              <a:rPr lang="en-US" altLang="ko-KR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(Greedy Algorithm)</a:t>
            </a: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을 사용하여 </a:t>
            </a:r>
            <a:r>
              <a:rPr lang="ko-KR" altLang="en-US" sz="20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분류기를</a:t>
            </a: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발견하고 분산 처리를 사용하여 빠른 속도로 적합한 비중 </a:t>
            </a:r>
            <a:r>
              <a:rPr lang="ko-KR" altLang="en-US" sz="20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파라미터를</a:t>
            </a: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찾는 알고리즘이다</a:t>
            </a:r>
            <a:r>
              <a:rPr lang="en-US" altLang="ko-KR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457200" indent="-334327">
              <a:lnSpc>
                <a:spcPct val="160000"/>
              </a:lnSpc>
              <a:buClr>
                <a:srgbClr val="836C68"/>
              </a:buClr>
              <a:buSzPct val="100000"/>
              <a:buFont typeface="Arial"/>
              <a:buChar char="●"/>
            </a:pP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장점</a:t>
            </a:r>
          </a:p>
          <a:p>
            <a:pPr marL="914400" lvl="1" indent="-334327">
              <a:lnSpc>
                <a:spcPct val="160000"/>
              </a:lnSpc>
              <a:buClr>
                <a:srgbClr val="836C68"/>
              </a:buClr>
              <a:buSzPct val="100000"/>
              <a:buFont typeface="Arial"/>
              <a:buAutoNum type="alphaLcPeriod"/>
            </a:pP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병렬 처리를 사용하기에 학습과 분류가 빠르다</a:t>
            </a:r>
          </a:p>
          <a:p>
            <a:pPr marL="914400" lvl="1" indent="-334327">
              <a:lnSpc>
                <a:spcPct val="160000"/>
              </a:lnSpc>
              <a:buClr>
                <a:srgbClr val="836C68"/>
              </a:buClr>
              <a:buSzPct val="100000"/>
              <a:buFont typeface="Arial"/>
              <a:buAutoNum type="alphaLcPeriod"/>
            </a:pPr>
            <a:r>
              <a:rPr lang="ko-KR" altLang="en-US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다른 알고리즘과 연계하여 앙상블 학습이 가능하다</a:t>
            </a:r>
            <a:r>
              <a:rPr lang="en-US" altLang="ko-KR" sz="2000" dirty="0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86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9244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Machine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Learning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15062" y="322262"/>
            <a:ext cx="7105463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381;p37">
            <a:extLst>
              <a:ext uri="{FF2B5EF4-FFF2-40B4-BE49-F238E27FC236}">
                <a16:creationId xmlns:a16="http://schemas.microsoft.com/office/drawing/2014/main" id="{B2F9D272-10CD-544B-B2D0-B514165E6CB7}"/>
              </a:ext>
            </a:extLst>
          </p:cNvPr>
          <p:cNvSpPr txBox="1">
            <a:spLocks/>
          </p:cNvSpPr>
          <p:nvPr/>
        </p:nvSpPr>
        <p:spPr>
          <a:xfrm>
            <a:off x="678751" y="876329"/>
            <a:ext cx="10515600" cy="53244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60000"/>
              </a:lnSpc>
              <a:spcBef>
                <a:spcPts val="1000"/>
              </a:spcBef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Model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b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사용자가 특정 제품을 구매할지 여부를 장바구니에 추가할 때 예측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endParaRPr lang="ko-KR" altLang="en-US" sz="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 engineering: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중요한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 뽑아서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진행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 data: Cart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안에 들어가는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product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로만 진행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New features:</a:t>
            </a:r>
          </a:p>
          <a:p>
            <a:pPr marL="457200" lvl="5" indent="-457200">
              <a:lnSpc>
                <a:spcPct val="160000"/>
              </a:lnSpc>
              <a:spcBef>
                <a:spcPts val="1000"/>
              </a:spcBef>
              <a:buFont typeface="+mj-lt"/>
              <a:buAutoNum type="arabicParenR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category_code_level1: category</a:t>
            </a:r>
          </a:p>
          <a:p>
            <a:pPr marL="457200" lvl="5" indent="-457200">
              <a:lnSpc>
                <a:spcPct val="160000"/>
              </a:lnSpc>
              <a:spcBef>
                <a:spcPts val="1000"/>
              </a:spcBef>
              <a:buFont typeface="+mj-lt"/>
              <a:buAutoNum type="arabicParenR"/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category_code_level2: sub-category</a:t>
            </a:r>
          </a:p>
          <a:p>
            <a:pPr marL="457200" lvl="5" indent="-457200">
              <a:lnSpc>
                <a:spcPct val="160000"/>
              </a:lnSpc>
              <a:spcBef>
                <a:spcPts val="1000"/>
              </a:spcBef>
              <a:buFont typeface="+mj-lt"/>
              <a:buAutoNum type="arabicParenR"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activity_count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number of activity in that session</a:t>
            </a:r>
          </a:p>
          <a:p>
            <a:pPr marL="457200" lvl="5" indent="-457200">
              <a:lnSpc>
                <a:spcPct val="160000"/>
              </a:lnSpc>
              <a:spcBef>
                <a:spcPts val="1000"/>
              </a:spcBef>
              <a:buFont typeface="+mj-lt"/>
              <a:buAutoNum type="arabicParenR"/>
            </a:pPr>
            <a:r>
              <a:rPr lang="en-US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is_purchased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whether the put in cart item is purchased</a:t>
            </a:r>
            <a:endParaRPr lang="ko-KR" altLang="en-US" sz="2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11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9244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 Mining: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Machine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Learning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15062" y="322262"/>
            <a:ext cx="7105463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381;p37">
            <a:extLst>
              <a:ext uri="{FF2B5EF4-FFF2-40B4-BE49-F238E27FC236}">
                <a16:creationId xmlns:a16="http://schemas.microsoft.com/office/drawing/2014/main" id="{B2F9D272-10CD-544B-B2D0-B514165E6CB7}"/>
              </a:ext>
            </a:extLst>
          </p:cNvPr>
          <p:cNvSpPr txBox="1">
            <a:spLocks/>
          </p:cNvSpPr>
          <p:nvPr/>
        </p:nvSpPr>
        <p:spPr>
          <a:xfrm>
            <a:off x="678751" y="876329"/>
            <a:ext cx="10515600" cy="53244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60000"/>
              </a:lnSpc>
              <a:spcBef>
                <a:spcPts val="1000"/>
              </a:spcBef>
            </a:pPr>
            <a:endParaRPr lang="ko-KR" altLang="en-US" sz="2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DCFA0D6-B56A-4844-AA2F-68FC95F5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82" y="1658908"/>
            <a:ext cx="8699500" cy="2019300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B6AD4-583E-FB47-985E-2DBA5C2E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26" y="4810078"/>
            <a:ext cx="3530600" cy="123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FEE492-47E9-B34E-A5C7-4FF380D5481E}"/>
              </a:ext>
            </a:extLst>
          </p:cNvPr>
          <p:cNvSpPr txBox="1"/>
          <p:nvPr/>
        </p:nvSpPr>
        <p:spPr>
          <a:xfrm>
            <a:off x="930036" y="1098585"/>
            <a:ext cx="41873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Encode categorical variables</a:t>
            </a:r>
          </a:p>
          <a:p>
            <a:br>
              <a:rPr 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AE5782-DC88-B34D-92BA-1A0ED63CD7B0}"/>
              </a:ext>
            </a:extLst>
          </p:cNvPr>
          <p:cNvSpPr txBox="1"/>
          <p:nvPr/>
        </p:nvSpPr>
        <p:spPr>
          <a:xfrm>
            <a:off x="997649" y="4154661"/>
            <a:ext cx="28712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the model</a:t>
            </a:r>
          </a:p>
          <a:p>
            <a:br>
              <a:rPr 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589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49967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Machine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Learning: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 err="1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XGBoost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290266" y="322262"/>
            <a:ext cx="7530259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BB15460-777F-D044-9B45-DD1ECF04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7" y="1449388"/>
            <a:ext cx="6747502" cy="507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81;p37">
            <a:extLst>
              <a:ext uri="{FF2B5EF4-FFF2-40B4-BE49-F238E27FC236}">
                <a16:creationId xmlns:a16="http://schemas.microsoft.com/office/drawing/2014/main" id="{4B222E8E-7DF9-0149-AD94-457DDA0FCC17}"/>
              </a:ext>
            </a:extLst>
          </p:cNvPr>
          <p:cNvSpPr txBox="1">
            <a:spLocks/>
          </p:cNvSpPr>
          <p:nvPr/>
        </p:nvSpPr>
        <p:spPr>
          <a:xfrm>
            <a:off x="6562725" y="1166814"/>
            <a:ext cx="10515600" cy="53244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60000"/>
              </a:lnSpc>
              <a:spcBef>
                <a:spcPts val="1000"/>
              </a:spcBef>
            </a:pPr>
            <a:r>
              <a:rPr lang="en-US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importance_type</a:t>
            </a:r>
            <a:r>
              <a:rPr 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='gain’ </a:t>
            </a:r>
            <a:r>
              <a:rPr lang="ko-KR" altLang="en-US" sz="1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설정하고 학습 진행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cart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들어가기 위해서는 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r>
              <a:rPr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Weekday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영향이 가장 컸으며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두번째로는 </a:t>
            </a:r>
            <a:r>
              <a:rPr lang="en-US" altLang="ko-KR" sz="1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activity_count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의 영향이 컸다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r>
              <a:rPr lang="ko-KR" alt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→ 구매를 하는 사람에게 추천할 때는 시간대와 </a:t>
            </a:r>
            <a:endParaRPr lang="en-US" altLang="ko-KR" sz="1800" b="1" dirty="0"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  <a:sym typeface="Calibri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r>
              <a:rPr lang="ko-KR" altLang="en-US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     한 세션의 활동 시간이 중요하다는 정보를 얻게 됨</a:t>
            </a:r>
            <a:r>
              <a:rPr lang="en-US" altLang="ko-KR" sz="18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.</a:t>
            </a: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endParaRPr lang="en-US" altLang="ko-KR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60000"/>
              </a:lnSpc>
              <a:spcBef>
                <a:spcPts val="1000"/>
              </a:spcBef>
            </a:pPr>
            <a:endParaRPr lang="ko-KR" alt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956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0460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원본데이터과 재현 데이터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836617" y="322262"/>
            <a:ext cx="7983908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ACF5A94-6AAF-A64C-B0E6-47FAE7AE1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0" t="15995" r="2388" b="18913"/>
          <a:stretch/>
        </p:blipFill>
        <p:spPr>
          <a:xfrm>
            <a:off x="98520" y="876330"/>
            <a:ext cx="6713017" cy="3567084"/>
          </a:xfrm>
          <a:prstGeom prst="rect">
            <a:avLst/>
          </a:prstGeom>
        </p:spPr>
      </p:pic>
      <p:pic>
        <p:nvPicPr>
          <p:cNvPr id="9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9E9D5E0-B3B8-F149-8416-1C5390688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8" t="26400" r="1" b="8507"/>
          <a:stretch/>
        </p:blipFill>
        <p:spPr>
          <a:xfrm>
            <a:off x="4116483" y="3103516"/>
            <a:ext cx="7556406" cy="3387821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3CCF4F83-44A6-664C-B635-117FDEDC3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063" y="1046086"/>
            <a:ext cx="1879600" cy="157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654518-9AB1-FE44-9E32-1CA0C3CA677B}"/>
              </a:ext>
            </a:extLst>
          </p:cNvPr>
          <p:cNvSpPr txBox="1"/>
          <p:nvPr/>
        </p:nvSpPr>
        <p:spPr>
          <a:xfrm>
            <a:off x="9501187" y="1833486"/>
            <a:ext cx="1749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만들어진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재현데이터</a:t>
            </a:r>
            <a:endParaRPr lang="en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671CE6-D97A-C84F-98B8-B73C07A4F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489" y="650043"/>
            <a:ext cx="3200400" cy="571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3DB6D5-B907-5B4F-B496-16CAD269A680}"/>
              </a:ext>
            </a:extLst>
          </p:cNvPr>
          <p:cNvSpPr/>
          <p:nvPr/>
        </p:nvSpPr>
        <p:spPr>
          <a:xfrm>
            <a:off x="6200775" y="3429000"/>
            <a:ext cx="2224088" cy="3429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5502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149271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Conclusion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283306" y="322262"/>
            <a:ext cx="9537219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ED53DA-D820-4140-BEF7-5D28E01E7005}"/>
              </a:ext>
            </a:extLst>
          </p:cNvPr>
          <p:cNvSpPr txBox="1"/>
          <p:nvPr/>
        </p:nvSpPr>
        <p:spPr>
          <a:xfrm>
            <a:off x="469113" y="876329"/>
            <a:ext cx="11568099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클러스터링 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유저 별 유형을 추출한 군집정보와 방문기록을 통해 군집 수행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최종 군집 결과를 통해 사용자에게 필요한 제품을 추천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6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6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클러스터링을 통해 실제 유저의 히스토리와 관련된 제품들을 추천해주는 것을 결과분석을 통해 확인함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ko-KR" altLang="en-US" sz="16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연관분석</a:t>
            </a:r>
            <a:endParaRPr lang="en-US" altLang="ko-KR" sz="24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0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endParaRPr lang="ko-KR" altLang="en-US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클러스터링을 통해 추천한 제품과 연관성이 있는 제품을 사용자에게 추천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연관분석을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통해 기존 데이터 관측을 통해 발견될 수 없었던 상품들 간의 연관성을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마이닝함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사용자가 샀던 상품의 제품만 추천하는 것이 아니라 상품들 간의 추천도 가능함을 결과분석을 통해 확인함</a:t>
            </a:r>
          </a:p>
        </p:txBody>
      </p:sp>
    </p:spTree>
    <p:extLst>
      <p:ext uri="{BB962C8B-B14F-4D97-AF65-F5344CB8AC3E}">
        <p14:creationId xmlns:p14="http://schemas.microsoft.com/office/powerpoint/2010/main" val="118458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>
            <a:extLst>
              <a:ext uri="{FF2B5EF4-FFF2-40B4-BE49-F238E27FC236}">
                <a16:creationId xmlns:a16="http://schemas.microsoft.com/office/drawing/2014/main" id="{D4599C03-07EF-3B46-8F6B-DCEB3658D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01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688928" y="167859"/>
            <a:ext cx="17716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 소개 </a:t>
            </a:r>
          </a:p>
        </p:txBody>
      </p:sp>
      <p:sp>
        <p:nvSpPr>
          <p:cNvPr id="14" name="Google Shape;104;p15">
            <a:extLst>
              <a:ext uri="{FF2B5EF4-FFF2-40B4-BE49-F238E27FC236}">
                <a16:creationId xmlns:a16="http://schemas.microsoft.com/office/drawing/2014/main" id="{B078C48B-2268-6E49-90ED-0AB20C1511F0}"/>
              </a:ext>
            </a:extLst>
          </p:cNvPr>
          <p:cNvSpPr txBox="1">
            <a:spLocks/>
          </p:cNvSpPr>
          <p:nvPr/>
        </p:nvSpPr>
        <p:spPr>
          <a:xfrm>
            <a:off x="211835" y="1717276"/>
            <a:ext cx="7666500" cy="368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22250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0" b="1" dirty="0">
                <a:latin typeface="NanumGothic"/>
                <a:ea typeface="NanumGothic"/>
                <a:cs typeface="NanumGothic"/>
                <a:sym typeface="Nanum Gothic"/>
              </a:rPr>
              <a:t>데이터 분석을 통해 각 고객에 대한 세분화된 제품 카테고리 추천 시스템</a:t>
            </a:r>
          </a:p>
          <a:p>
            <a:pPr marL="228600">
              <a:lnSpc>
                <a:spcPct val="150000"/>
              </a:lnSpc>
            </a:pPr>
            <a:endParaRPr lang="ko-KR" altLang="en-US" sz="600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indent="-222250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0" dirty="0">
                <a:latin typeface="NanumGothic"/>
                <a:ea typeface="NanumGothic"/>
                <a:cs typeface="NanumGothic"/>
                <a:sym typeface="Nanum Gothic"/>
              </a:rPr>
              <a:t>매년 증가하는 온라인 쇼핑 소비자들을 위해서</a:t>
            </a:r>
            <a:r>
              <a:rPr lang="en-US" altLang="ko-KR" sz="1800" dirty="0">
                <a:latin typeface="NanumGothic"/>
                <a:ea typeface="NanumGothic"/>
                <a:cs typeface="NanumGothic"/>
                <a:sym typeface="Nanum Gothic"/>
              </a:rPr>
              <a:t>,</a:t>
            </a:r>
            <a:endParaRPr lang="ko-KR" altLang="en-US" sz="1800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28600">
              <a:lnSpc>
                <a:spcPct val="150000"/>
              </a:lnSpc>
              <a:spcBef>
                <a:spcPts val="500"/>
              </a:spcBef>
              <a:buSzPts val="1018"/>
            </a:pPr>
            <a:r>
              <a:rPr lang="ko-KR" altLang="en-US" sz="1800" b="1" dirty="0">
                <a:latin typeface="NanumGothic"/>
                <a:ea typeface="NanumGothic"/>
                <a:cs typeface="NanumGothic"/>
                <a:sym typeface="Nanum Gothic"/>
              </a:rPr>
              <a:t>자동적으로</a:t>
            </a:r>
            <a:r>
              <a:rPr lang="ko-KR" altLang="en-US" sz="1800" dirty="0">
                <a:latin typeface="NanumGothic"/>
                <a:ea typeface="NanumGothic"/>
                <a:cs typeface="NanumGothic"/>
                <a:sym typeface="Nanum Gothic"/>
              </a:rPr>
              <a:t> 그들의 </a:t>
            </a:r>
            <a:r>
              <a:rPr lang="en-US" altLang="ko-KR" sz="1800" dirty="0">
                <a:latin typeface="NanumGothic"/>
                <a:ea typeface="NanumGothic"/>
                <a:cs typeface="NanumGothic"/>
                <a:sym typeface="Nanum Gothic"/>
              </a:rPr>
              <a:t>need</a:t>
            </a:r>
            <a:r>
              <a:rPr lang="ko-KR" altLang="en-US" sz="1800" dirty="0" err="1">
                <a:latin typeface="NanumGothic"/>
                <a:ea typeface="NanumGothic"/>
                <a:cs typeface="NanumGothic"/>
                <a:sym typeface="Nanum Gothic"/>
              </a:rPr>
              <a:t>를</a:t>
            </a:r>
            <a:r>
              <a:rPr lang="ko-KR" altLang="en-US" sz="1800" dirty="0">
                <a:latin typeface="NanumGothic"/>
                <a:ea typeface="NanumGothic"/>
                <a:cs typeface="NanumGothic"/>
                <a:sym typeface="Nanum Gothic"/>
              </a:rPr>
              <a:t> 파악하여 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000080"/>
                </a:highlight>
                <a:latin typeface="NanumGothic"/>
                <a:ea typeface="NanumGothic"/>
                <a:cs typeface="NanumGothic"/>
                <a:sym typeface="Nanum Gothic"/>
              </a:rPr>
              <a:t>필요한 물품을 추천하는 서비스</a:t>
            </a:r>
            <a:r>
              <a:rPr lang="ko-KR" altLang="en-US" sz="1800" dirty="0">
                <a:latin typeface="NanumGothic"/>
                <a:ea typeface="NanumGothic"/>
                <a:cs typeface="NanumGothic"/>
                <a:sym typeface="Nanum Gothic"/>
              </a:rPr>
              <a:t>를 제안</a:t>
            </a:r>
          </a:p>
          <a:p>
            <a:pPr marL="228600">
              <a:lnSpc>
                <a:spcPct val="150000"/>
              </a:lnSpc>
              <a:spcBef>
                <a:spcPts val="500"/>
              </a:spcBef>
              <a:buSzPts val="1018"/>
            </a:pPr>
            <a:r>
              <a:rPr lang="ko-KR" altLang="en-US" sz="1800" dirty="0">
                <a:latin typeface="NanumGothic"/>
                <a:ea typeface="NanumGothic"/>
                <a:cs typeface="NanumGothic"/>
                <a:sym typeface="Nanum Gothic"/>
              </a:rPr>
              <a:t>→  모든 물품 중 소비자들이 필요로 하는 </a:t>
            </a:r>
            <a:r>
              <a:rPr lang="ko-KR" altLang="en-US" sz="1800" b="1" dirty="0">
                <a:latin typeface="NanumGothic"/>
                <a:ea typeface="NanumGothic"/>
                <a:cs typeface="NanumGothic"/>
                <a:sym typeface="Nanum Gothic"/>
              </a:rPr>
              <a:t>상위 </a:t>
            </a:r>
            <a:r>
              <a:rPr lang="en-US" altLang="ko-KR" sz="1800" b="1" dirty="0">
                <a:latin typeface="NanumGothic"/>
                <a:ea typeface="NanumGothic"/>
                <a:cs typeface="NanumGothic"/>
                <a:sym typeface="Nanum Gothic"/>
              </a:rPr>
              <a:t>K</a:t>
            </a:r>
            <a:r>
              <a:rPr lang="ko-KR" altLang="en-US" sz="1800" b="1" dirty="0">
                <a:latin typeface="NanumGothic"/>
                <a:ea typeface="NanumGothic"/>
                <a:cs typeface="NanumGothic"/>
                <a:sym typeface="Nanum Gothic"/>
              </a:rPr>
              <a:t>개의 상품을 추천</a:t>
            </a:r>
            <a:r>
              <a:rPr lang="ko-KR" altLang="en-US" sz="1800" dirty="0">
                <a:latin typeface="NanumGothic"/>
                <a:ea typeface="NanumGothic"/>
                <a:cs typeface="NanumGothic"/>
                <a:sym typeface="Nanum Gothic"/>
              </a:rPr>
              <a:t>하여 만족도와 그들의 시간을 절약시켜준다</a:t>
            </a:r>
            <a:r>
              <a:rPr lang="en-US" altLang="ko-KR" sz="1800" dirty="0">
                <a:latin typeface="NanumGothic"/>
                <a:ea typeface="NanumGothic"/>
                <a:cs typeface="NanumGothic"/>
                <a:sym typeface="Nanum Gothic"/>
              </a:rPr>
              <a:t>.</a:t>
            </a:r>
            <a:endParaRPr lang="ko-KR" altLang="en-US" sz="1800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28600">
              <a:lnSpc>
                <a:spcPct val="150000"/>
              </a:lnSpc>
              <a:spcBef>
                <a:spcPts val="500"/>
              </a:spcBef>
              <a:buSzPts val="1018"/>
            </a:pPr>
            <a:endParaRPr lang="ko-KR" altLang="en-US" sz="600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indent="-222250">
              <a:lnSpc>
                <a:spcPct val="150000"/>
              </a:lnSpc>
              <a:spcBef>
                <a:spcPts val="1000"/>
              </a:spcBef>
              <a:buSzPts val="1800"/>
              <a:buFont typeface="Arial"/>
              <a:buChar char="•"/>
            </a:pPr>
            <a:r>
              <a:rPr lang="ko-KR" altLang="en-US" sz="1800" dirty="0">
                <a:latin typeface="NanumGothic"/>
                <a:ea typeface="NanumGothic"/>
                <a:cs typeface="NanumGothic"/>
                <a:sym typeface="Nanum Gothic"/>
              </a:rPr>
              <a:t>브랜드 별 리뷰를 분석하여 긍정적</a:t>
            </a:r>
            <a:r>
              <a:rPr lang="en-US" altLang="ko-KR" sz="1800" dirty="0">
                <a:latin typeface="NanumGothic"/>
                <a:ea typeface="NanumGothic"/>
                <a:cs typeface="NanumGothic"/>
                <a:sym typeface="Nanum Gothic"/>
              </a:rPr>
              <a:t>/</a:t>
            </a:r>
            <a:r>
              <a:rPr lang="ko-KR" altLang="en-US" sz="1800" dirty="0">
                <a:latin typeface="NanumGothic"/>
                <a:ea typeface="NanumGothic"/>
                <a:cs typeface="NanumGothic"/>
                <a:sym typeface="Nanum Gothic"/>
              </a:rPr>
              <a:t>부정적 평가 확인하여 추천된 카테고리 중 긍정적인 평가 제품에 대해서만 추천한다</a:t>
            </a:r>
            <a:r>
              <a:rPr lang="en-US" altLang="ko-KR" sz="1800" dirty="0">
                <a:latin typeface="NanumGothic"/>
                <a:ea typeface="NanumGothic"/>
                <a:cs typeface="NanumGothic"/>
                <a:sym typeface="Nanum Gothic"/>
              </a:rPr>
              <a:t>.</a:t>
            </a:r>
          </a:p>
        </p:txBody>
      </p:sp>
      <p:pic>
        <p:nvPicPr>
          <p:cNvPr id="15" name="Google Shape;102;p15">
            <a:extLst>
              <a:ext uri="{FF2B5EF4-FFF2-40B4-BE49-F238E27FC236}">
                <a16:creationId xmlns:a16="http://schemas.microsoft.com/office/drawing/2014/main" id="{4FAA86E4-192C-5A44-A754-CDE6014906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7140" y="2096172"/>
            <a:ext cx="4023025" cy="2665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3;p15">
            <a:extLst>
              <a:ext uri="{FF2B5EF4-FFF2-40B4-BE49-F238E27FC236}">
                <a16:creationId xmlns:a16="http://schemas.microsoft.com/office/drawing/2014/main" id="{AF50E2EF-36BA-314F-9337-1ED8435704DA}"/>
              </a:ext>
            </a:extLst>
          </p:cNvPr>
          <p:cNvSpPr txBox="1"/>
          <p:nvPr/>
        </p:nvSpPr>
        <p:spPr>
          <a:xfrm>
            <a:off x="8203728" y="4998722"/>
            <a:ext cx="352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[온라인 쇼핑 동향 2021.10 월 통계청 자료]</a:t>
            </a:r>
            <a:endParaRPr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17" name="직선 연결선 3">
            <a:extLst>
              <a:ext uri="{FF2B5EF4-FFF2-40B4-BE49-F238E27FC236}">
                <a16:creationId xmlns:a16="http://schemas.microsoft.com/office/drawing/2014/main" id="{504E9331-9ACD-CD4D-8C48-050BB519A70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60567" y="367914"/>
            <a:ext cx="9359958" cy="25786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04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149271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Conclusion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D65CCF9-DEBB-42C6-A443-F76E642B11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283306" y="322262"/>
            <a:ext cx="9537219" cy="71438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ED53DA-D820-4140-BEF7-5D28E01E7005}"/>
              </a:ext>
            </a:extLst>
          </p:cNvPr>
          <p:cNvSpPr txBox="1"/>
          <p:nvPr/>
        </p:nvSpPr>
        <p:spPr>
          <a:xfrm>
            <a:off x="1248697" y="734150"/>
            <a:ext cx="9694606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머신 러닝 알고리즘을 통한 상품 구매 예측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57200" fontAlgn="base"/>
            <a:endParaRPr lang="ko-KR" altLang="en-US" sz="10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1" indent="-228600" fontAlgn="base"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머신 러닝 알고리즘을 통해  사용자의 히스토리를 기반으로 상품을 장바구니에 담을 때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상품을 구매하지 여부를 예측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1" indent="-228600" fontAlgn="base">
              <a:buFont typeface="Arial" panose="020B0604020202020204" pitchFamily="34" charset="0"/>
              <a:buChar char="•"/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indent="-285750" fontAlgn="base">
              <a:buFont typeface="Wingdings" panose="05000000000000000000" pitchFamily="2" charset="2"/>
              <a:buChar char="§"/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742950" indent="-285750" fontAlgn="base">
              <a:buFont typeface="Wingdings" panose="05000000000000000000" pitchFamily="2" charset="2"/>
              <a:buChar char="§"/>
            </a:pPr>
            <a:endParaRPr lang="ko-KR" altLang="en-US" sz="10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1" indent="-228600" fontAlgn="base"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사용자 히스토리를 기반으로 상품을 구매 예측 성능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재현율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68%(73%)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 달성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1143000" lvl="1" indent="-228600" fontAlgn="base">
              <a:buFont typeface="Arial" panose="020B0604020202020204" pitchFamily="34" charset="0"/>
              <a:buChar char="•"/>
            </a:pPr>
            <a:endParaRPr lang="ko-KR" altLang="en-US" sz="5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1" indent="-228600" fontAlgn="base"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Information gain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지표를 통해 구매를 할 때 중요하게 사용되는 사용자의 특징정보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(e.g.,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요일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이벤트 발생 횟수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역시 확인가능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914400" lvl="1" fontAlgn="base"/>
            <a:endParaRPr lang="en-US" altLang="ko-KR" sz="16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4.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향후 연구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0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indent="-285750" fontAlgn="base"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측면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742950" indent="-285750" fontAlgn="base">
              <a:buFont typeface="Wingdings" panose="05000000000000000000" pitchFamily="2" charset="2"/>
              <a:buChar char="§"/>
            </a:pPr>
            <a:endParaRPr lang="ko-KR" altLang="en-US" sz="10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2019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11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월 웹 쇼핑 데이터 뿐만 아니라 다른 기간의 다양한 데이터에 적용시켜 계절에 따른 상품을 추천하는 기능 추가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1200150" indent="-285750" fontAlgn="base">
              <a:buFont typeface="Arial" panose="020B0604020202020204" pitchFamily="34" charset="0"/>
              <a:buChar char="•"/>
            </a:pPr>
            <a:endParaRPr lang="en-US" altLang="ko-KR" sz="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유저 별 속성이 많이 포함된 데이터를 사용하여 유저들을 더 세분화하여 제품을 추천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1143000" lvl="1" indent="-228600" fontAlgn="base">
              <a:buFont typeface="Arial" panose="020B0604020202020204" pitchFamily="34" charset="0"/>
              <a:buChar char="•"/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indent="-285750" fontAlgn="base"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측면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742950" indent="-285750" fontAlgn="base">
              <a:buFont typeface="Wingdings" panose="05000000000000000000" pitchFamily="2" charset="2"/>
              <a:buChar char="§"/>
            </a:pPr>
            <a:endParaRPr lang="ko-KR" altLang="en-US" sz="10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유저 별로 더욱 세분화하여 각 유저 클러스터에 대해 연관분석을 진행한 후 유저 속성에 따른 어떤 제품과 연관된 제품 추천 시스템 구축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1200150" indent="-285750" fontAlgn="base">
              <a:buFont typeface="Arial" panose="020B0604020202020204" pitchFamily="34" charset="0"/>
              <a:buChar char="•"/>
            </a:pPr>
            <a:endParaRPr lang="en-US" altLang="ko-KR" sz="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2001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구매 영향도를 바탕으로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별로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다르게 주어 클러스터링과 연관분석 진행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126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167065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Google Shape;110;p16">
            <a:extLst>
              <a:ext uri="{FF2B5EF4-FFF2-40B4-BE49-F238E27FC236}">
                <a16:creationId xmlns:a16="http://schemas.microsoft.com/office/drawing/2014/main" id="{9AD9815F-84A4-5D4D-990F-F37EC4A32324}"/>
              </a:ext>
            </a:extLst>
          </p:cNvPr>
          <p:cNvSpPr txBox="1">
            <a:spLocks/>
          </p:cNvSpPr>
          <p:nvPr/>
        </p:nvSpPr>
        <p:spPr>
          <a:xfrm>
            <a:off x="731051" y="4128319"/>
            <a:ext cx="1082100" cy="40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원본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endParaRPr 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Google Shape;111;p16">
            <a:extLst>
              <a:ext uri="{FF2B5EF4-FFF2-40B4-BE49-F238E27FC236}">
                <a16:creationId xmlns:a16="http://schemas.microsoft.com/office/drawing/2014/main" id="{3B0634D7-074A-6941-95D7-64E082719C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5275" y="2572891"/>
            <a:ext cx="581949" cy="80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2;p16">
            <a:extLst>
              <a:ext uri="{FF2B5EF4-FFF2-40B4-BE49-F238E27FC236}">
                <a16:creationId xmlns:a16="http://schemas.microsoft.com/office/drawing/2014/main" id="{AE16FE4E-9DD1-CD4A-B520-32920A51FE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325" y="2572887"/>
            <a:ext cx="581949" cy="80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3;p16">
            <a:extLst>
              <a:ext uri="{FF2B5EF4-FFF2-40B4-BE49-F238E27FC236}">
                <a16:creationId xmlns:a16="http://schemas.microsoft.com/office/drawing/2014/main" id="{73EC80F4-D397-1A47-8D1B-911F66E1C1E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3169" y="2965308"/>
            <a:ext cx="581949" cy="80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4;p16">
            <a:extLst>
              <a:ext uri="{FF2B5EF4-FFF2-40B4-BE49-F238E27FC236}">
                <a16:creationId xmlns:a16="http://schemas.microsoft.com/office/drawing/2014/main" id="{AB0865DA-7D30-E941-A5D5-15E948A368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5650" y="2687962"/>
            <a:ext cx="665901" cy="96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5;p16">
            <a:extLst>
              <a:ext uri="{FF2B5EF4-FFF2-40B4-BE49-F238E27FC236}">
                <a16:creationId xmlns:a16="http://schemas.microsoft.com/office/drawing/2014/main" id="{C69B4AFF-EE23-034F-B409-94B562D29C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975" y="2587975"/>
            <a:ext cx="1166100" cy="11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6;p16">
            <a:extLst>
              <a:ext uri="{FF2B5EF4-FFF2-40B4-BE49-F238E27FC236}">
                <a16:creationId xmlns:a16="http://schemas.microsoft.com/office/drawing/2014/main" id="{0DE70072-CE62-C64D-8DB4-98B3B897C7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500" y="2587988"/>
            <a:ext cx="1166100" cy="11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7;p16">
            <a:extLst>
              <a:ext uri="{FF2B5EF4-FFF2-40B4-BE49-F238E27FC236}">
                <a16:creationId xmlns:a16="http://schemas.microsoft.com/office/drawing/2014/main" id="{45324F58-A06C-2C4B-A3D2-1EAE42EC38E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9021" y="2599816"/>
            <a:ext cx="1166100" cy="11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8;p16">
            <a:extLst>
              <a:ext uri="{FF2B5EF4-FFF2-40B4-BE49-F238E27FC236}">
                <a16:creationId xmlns:a16="http://schemas.microsoft.com/office/drawing/2014/main" id="{A7176502-0C0F-6142-A22B-1D9399BF90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13546" y="2587963"/>
            <a:ext cx="1166100" cy="11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9;p16">
            <a:extLst>
              <a:ext uri="{FF2B5EF4-FFF2-40B4-BE49-F238E27FC236}">
                <a16:creationId xmlns:a16="http://schemas.microsoft.com/office/drawing/2014/main" id="{C79C0F79-2635-824F-AF93-DC31A92DC9B4}"/>
              </a:ext>
            </a:extLst>
          </p:cNvPr>
          <p:cNvSpPr txBox="1">
            <a:spLocks/>
          </p:cNvSpPr>
          <p:nvPr/>
        </p:nvSpPr>
        <p:spPr>
          <a:xfrm>
            <a:off x="2404806" y="4095713"/>
            <a:ext cx="1402688" cy="40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altLang="ko-KR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Target Data</a:t>
            </a:r>
            <a:endParaRPr lang="en-US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Google Shape;120;p16">
            <a:extLst>
              <a:ext uri="{FF2B5EF4-FFF2-40B4-BE49-F238E27FC236}">
                <a16:creationId xmlns:a16="http://schemas.microsoft.com/office/drawing/2014/main" id="{8FDF01E3-8AAC-7046-BD85-DC27C7345B25}"/>
              </a:ext>
            </a:extLst>
          </p:cNvPr>
          <p:cNvSpPr txBox="1">
            <a:spLocks/>
          </p:cNvSpPr>
          <p:nvPr/>
        </p:nvSpPr>
        <p:spPr>
          <a:xfrm>
            <a:off x="4091681" y="4095713"/>
            <a:ext cx="1402688" cy="40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altLang="ko-KR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Preprocessing</a:t>
            </a:r>
            <a:endParaRPr lang="en-US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Google Shape;121;p16">
            <a:extLst>
              <a:ext uri="{FF2B5EF4-FFF2-40B4-BE49-F238E27FC236}">
                <a16:creationId xmlns:a16="http://schemas.microsoft.com/office/drawing/2014/main" id="{BC92EA5C-B5D0-C047-8A2C-77F4A8950386}"/>
              </a:ext>
            </a:extLst>
          </p:cNvPr>
          <p:cNvSpPr txBox="1">
            <a:spLocks/>
          </p:cNvSpPr>
          <p:nvPr/>
        </p:nvSpPr>
        <p:spPr>
          <a:xfrm>
            <a:off x="6135707" y="4128319"/>
            <a:ext cx="1304100" cy="40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Mining</a:t>
            </a:r>
            <a:endParaRPr 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Google Shape;122;p16">
            <a:extLst>
              <a:ext uri="{FF2B5EF4-FFF2-40B4-BE49-F238E27FC236}">
                <a16:creationId xmlns:a16="http://schemas.microsoft.com/office/drawing/2014/main" id="{B366F586-9BAF-2744-9FD7-B318C8BAB3FB}"/>
              </a:ext>
            </a:extLst>
          </p:cNvPr>
          <p:cNvSpPr txBox="1">
            <a:spLocks/>
          </p:cNvSpPr>
          <p:nvPr/>
        </p:nvSpPr>
        <p:spPr>
          <a:xfrm>
            <a:off x="8081145" y="4011735"/>
            <a:ext cx="1574837" cy="6357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en-US" altLang="ko-KR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Interpretation Evaluation</a:t>
            </a:r>
            <a:endParaRPr lang="en-US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Google Shape;123;p16">
            <a:extLst>
              <a:ext uri="{FF2B5EF4-FFF2-40B4-BE49-F238E27FC236}">
                <a16:creationId xmlns:a16="http://schemas.microsoft.com/office/drawing/2014/main" id="{EACDAC65-3ACE-DD44-8117-72F48AE3BF65}"/>
              </a:ext>
            </a:extLst>
          </p:cNvPr>
          <p:cNvSpPr txBox="1">
            <a:spLocks/>
          </p:cNvSpPr>
          <p:nvPr/>
        </p:nvSpPr>
        <p:spPr>
          <a:xfrm>
            <a:off x="10244546" y="4095713"/>
            <a:ext cx="1304100" cy="40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US" altLang="ko-KR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Knowledge</a:t>
            </a:r>
            <a:endParaRPr lang="en-US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3" name="직선 연결선 3">
            <a:extLst>
              <a:ext uri="{FF2B5EF4-FFF2-40B4-BE49-F238E27FC236}">
                <a16:creationId xmlns:a16="http://schemas.microsoft.com/office/drawing/2014/main" id="{C2967083-DF3C-0C41-A88F-15C58F5E7666}"/>
              </a:ext>
            </a:extLst>
          </p:cNvPr>
          <p:cNvCxnSpPr>
            <a:cxnSpLocks/>
          </p:cNvCxnSpPr>
          <p:nvPr/>
        </p:nvCxnSpPr>
        <p:spPr>
          <a:xfrm>
            <a:off x="2571750" y="393700"/>
            <a:ext cx="9248775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9549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Process: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Specification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Google Shape;129;p17">
            <a:extLst>
              <a:ext uri="{FF2B5EF4-FFF2-40B4-BE49-F238E27FC236}">
                <a16:creationId xmlns:a16="http://schemas.microsoft.com/office/drawing/2014/main" id="{5CAE297A-E50A-A942-9BF7-908838D4A8AC}"/>
              </a:ext>
            </a:extLst>
          </p:cNvPr>
          <p:cNvSpPr txBox="1">
            <a:spLocks/>
          </p:cNvSpPr>
          <p:nvPr/>
        </p:nvSpPr>
        <p:spPr>
          <a:xfrm>
            <a:off x="790590" y="10207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41300">
              <a:lnSpc>
                <a:spcPct val="200000"/>
              </a:lnSpc>
              <a:buSzPts val="2000"/>
              <a:buFont typeface="Arial"/>
              <a:buChar char="•"/>
            </a:pP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제목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2019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년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11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 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e-Commerce data (</a:t>
            </a:r>
            <a:r>
              <a:rPr lang="en-US" altLang="ko-KR" sz="1800" dirty="0">
                <a:highlight>
                  <a:srgbClr val="F7F7F7"/>
                </a:highlight>
                <a:latin typeface="NanumGothic" panose="020D0604000000000000" pitchFamily="34" charset="-127"/>
                <a:ea typeface="NanumGothic" panose="020D0604000000000000" pitchFamily="34" charset="-127"/>
                <a:cs typeface="Courier New"/>
                <a:sym typeface="Courier New"/>
              </a:rPr>
              <a:t>67501979 </a:t>
            </a:r>
            <a:r>
              <a:rPr lang="ko-KR" alt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marL="228600" indent="-241300">
              <a:lnSpc>
                <a:spcPct val="200000"/>
              </a:lnSpc>
              <a:buSzPts val="2000"/>
              <a:buFont typeface="Arial"/>
              <a:buChar char="•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내용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 별 웹 사이트 방문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구매 기록 등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multi-category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사람들의 행동 분석</a:t>
            </a:r>
          </a:p>
          <a:p>
            <a:pPr marL="228600" indent="-241300">
              <a:lnSpc>
                <a:spcPct val="200000"/>
              </a:lnSpc>
              <a:buSzPts val="2000"/>
              <a:buFont typeface="Arial"/>
              <a:buChar char="•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형식</a:t>
            </a:r>
          </a:p>
          <a:p>
            <a:pPr marL="685800" lvl="1" indent="-241300">
              <a:lnSpc>
                <a:spcPct val="200000"/>
              </a:lnSpc>
              <a:buSzPts val="2000"/>
              <a:buFont typeface="Arial"/>
              <a:buChar char="•"/>
            </a:pP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 별 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9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특성</a:t>
            </a:r>
            <a:r>
              <a:rPr lang="en-US" altLang="ko-KR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Nov </a:t>
            </a:r>
            <a:r>
              <a:rPr lang="ko-KR" altLang="en-US" sz="18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데이터만 </a:t>
            </a:r>
            <a:r>
              <a:rPr lang="en-US" altLang="ko-KR" sz="1050" dirty="0" err="1">
                <a:highlight>
                  <a:srgbClr val="F7F7F7"/>
                </a:highlight>
                <a:latin typeface="NanumGothic" panose="020D0604000000000000" pitchFamily="34" charset="-127"/>
                <a:ea typeface="NanumGothic" panose="020D0604000000000000" pitchFamily="34" charset="-127"/>
                <a:cs typeface="Courier New"/>
                <a:sym typeface="Courier New"/>
              </a:rPr>
              <a:t>df</a:t>
            </a:r>
            <a:r>
              <a:rPr lang="en-US" altLang="ko-KR" sz="1050" dirty="0" err="1">
                <a:solidFill>
                  <a:srgbClr val="055BE0"/>
                </a:solidFill>
                <a:highlight>
                  <a:srgbClr val="F7F7F7"/>
                </a:highlight>
                <a:latin typeface="NanumGothic" panose="020D0604000000000000" pitchFamily="34" charset="-127"/>
                <a:ea typeface="NanumGothic" panose="020D0604000000000000" pitchFamily="34" charset="-127"/>
                <a:cs typeface="Courier New"/>
                <a:sym typeface="Courier New"/>
              </a:rPr>
              <a:t>.</a:t>
            </a:r>
            <a:r>
              <a:rPr lang="en-US" altLang="ko-KR" sz="1050" dirty="0" err="1">
                <a:highlight>
                  <a:srgbClr val="F7F7F7"/>
                </a:highlight>
                <a:latin typeface="NanumGothic" panose="020D0604000000000000" pitchFamily="34" charset="-127"/>
                <a:ea typeface="NanumGothic" panose="020D0604000000000000" pitchFamily="34" charset="-127"/>
                <a:cs typeface="Courier New"/>
                <a:sym typeface="Courier New"/>
              </a:rPr>
              <a:t>shape</a:t>
            </a:r>
            <a:r>
              <a:rPr lang="en-US" altLang="ko-KR" sz="1050" dirty="0">
                <a:highlight>
                  <a:srgbClr val="F7F7F7"/>
                </a:highlight>
                <a:latin typeface="NanumGothic" panose="020D0604000000000000" pitchFamily="34" charset="-127"/>
                <a:ea typeface="NanumGothic" panose="020D0604000000000000" pitchFamily="34" charset="-127"/>
                <a:cs typeface="Courier New"/>
                <a:sym typeface="Courier New"/>
              </a:rPr>
              <a:t> = (67501979, 9)</a:t>
            </a:r>
            <a:endParaRPr lang="en-US" sz="1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85800" lvl="1" indent="-228600">
              <a:lnSpc>
                <a:spcPct val="200000"/>
              </a:lnSpc>
              <a:buSzPts val="1800"/>
              <a:buFont typeface="Arial"/>
              <a:buChar char="•"/>
            </a:pP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event_time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event_type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product_id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category_id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category_code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brand, price,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user_id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user_session</a:t>
            </a:r>
            <a:endParaRPr 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>
              <a:lnSpc>
                <a:spcPct val="200000"/>
              </a:lnSpc>
            </a:pPr>
            <a:endParaRPr 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28600">
              <a:lnSpc>
                <a:spcPct val="200000"/>
              </a:lnSpc>
            </a:pPr>
            <a:endParaRPr 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85800">
              <a:lnSpc>
                <a:spcPct val="200000"/>
              </a:lnSpc>
            </a:pPr>
            <a:endParaRPr 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3" name="Google Shape;130;p17">
            <a:extLst>
              <a:ext uri="{FF2B5EF4-FFF2-40B4-BE49-F238E27FC236}">
                <a16:creationId xmlns:a16="http://schemas.microsoft.com/office/drawing/2014/main" id="{84BBEC27-BEB0-5F46-A287-8FA75DD6C0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2" y="3949639"/>
            <a:ext cx="9118476" cy="246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직선 연결선 3">
            <a:extLst>
              <a:ext uri="{FF2B5EF4-FFF2-40B4-BE49-F238E27FC236}">
                <a16:creationId xmlns:a16="http://schemas.microsoft.com/office/drawing/2014/main" id="{2DCEBC0E-0601-3E41-A4EB-2AC7C221F149}"/>
              </a:ext>
            </a:extLst>
          </p:cNvPr>
          <p:cNvCxnSpPr>
            <a:cxnSpLocks/>
          </p:cNvCxnSpPr>
          <p:nvPr/>
        </p:nvCxnSpPr>
        <p:spPr>
          <a:xfrm>
            <a:off x="4745519" y="393700"/>
            <a:ext cx="7075006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28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24112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EDA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Google Shape;139;p18">
            <a:extLst>
              <a:ext uri="{FF2B5EF4-FFF2-40B4-BE49-F238E27FC236}">
                <a16:creationId xmlns:a16="http://schemas.microsoft.com/office/drawing/2014/main" id="{02AB2429-9F05-5344-9A2A-63B1BF03FF93}"/>
              </a:ext>
            </a:extLst>
          </p:cNvPr>
          <p:cNvSpPr txBox="1">
            <a:spLocks/>
          </p:cNvSpPr>
          <p:nvPr/>
        </p:nvSpPr>
        <p:spPr>
          <a:xfrm>
            <a:off x="274175" y="782052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SzPts val="2800"/>
              <a:buFont typeface="Arial"/>
              <a:buChar char="•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유저 별 방문 패턴</a:t>
            </a:r>
          </a:p>
        </p:txBody>
      </p:sp>
      <p:pic>
        <p:nvPicPr>
          <p:cNvPr id="7" name="Google Shape;140;p18">
            <a:extLst>
              <a:ext uri="{FF2B5EF4-FFF2-40B4-BE49-F238E27FC236}">
                <a16:creationId xmlns:a16="http://schemas.microsoft.com/office/drawing/2014/main" id="{633EC814-A7C0-F647-B56B-33EF30EE4A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1319"/>
          <a:stretch/>
        </p:blipFill>
        <p:spPr>
          <a:xfrm>
            <a:off x="436625" y="4228665"/>
            <a:ext cx="9265501" cy="21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1;p18">
            <a:extLst>
              <a:ext uri="{FF2B5EF4-FFF2-40B4-BE49-F238E27FC236}">
                <a16:creationId xmlns:a16="http://schemas.microsoft.com/office/drawing/2014/main" id="{0BD226F4-3EAD-AE49-AC9C-05D9722A137A}"/>
              </a:ext>
            </a:extLst>
          </p:cNvPr>
          <p:cNvSpPr txBox="1"/>
          <p:nvPr/>
        </p:nvSpPr>
        <p:spPr>
          <a:xfrm>
            <a:off x="10186325" y="2392600"/>
            <a:ext cx="15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2;p18">
            <a:extLst>
              <a:ext uri="{FF2B5EF4-FFF2-40B4-BE49-F238E27FC236}">
                <a16:creationId xmlns:a16="http://schemas.microsoft.com/office/drawing/2014/main" id="{35F9013F-F1DB-4B44-B20A-7CA1CA71CD57}"/>
              </a:ext>
            </a:extLst>
          </p:cNvPr>
          <p:cNvSpPr txBox="1"/>
          <p:nvPr/>
        </p:nvSpPr>
        <p:spPr>
          <a:xfrm>
            <a:off x="8882620" y="2374425"/>
            <a:ext cx="2230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월 단위 방문수 분석</a:t>
            </a:r>
            <a:endParaRPr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월 초, 월 말 보다는 </a:t>
            </a:r>
            <a:endParaRPr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중순에 방문자가 증가</a:t>
            </a:r>
            <a:endParaRPr b="1" dirty="0"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0" name="Google Shape;143;p18">
            <a:extLst>
              <a:ext uri="{FF2B5EF4-FFF2-40B4-BE49-F238E27FC236}">
                <a16:creationId xmlns:a16="http://schemas.microsoft.com/office/drawing/2014/main" id="{E1A0EA37-543B-F54F-BE08-A3BA3BF51251}"/>
              </a:ext>
            </a:extLst>
          </p:cNvPr>
          <p:cNvSpPr/>
          <p:nvPr/>
        </p:nvSpPr>
        <p:spPr>
          <a:xfrm>
            <a:off x="5767850" y="4406340"/>
            <a:ext cx="3649700" cy="13257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45;p18">
            <a:extLst>
              <a:ext uri="{FF2B5EF4-FFF2-40B4-BE49-F238E27FC236}">
                <a16:creationId xmlns:a16="http://schemas.microsoft.com/office/drawing/2014/main" id="{92ED7AB0-2F76-B746-B350-FF2A8AFE0B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895" y="1495102"/>
            <a:ext cx="7320725" cy="24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46;p18">
            <a:extLst>
              <a:ext uri="{FF2B5EF4-FFF2-40B4-BE49-F238E27FC236}">
                <a16:creationId xmlns:a16="http://schemas.microsoft.com/office/drawing/2014/main" id="{3BFBA72E-D582-4F40-A982-CB89C932B12D}"/>
              </a:ext>
            </a:extLst>
          </p:cNvPr>
          <p:cNvSpPr/>
          <p:nvPr/>
        </p:nvSpPr>
        <p:spPr>
          <a:xfrm>
            <a:off x="4702783" y="1655827"/>
            <a:ext cx="1587300" cy="12090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7;p18">
            <a:extLst>
              <a:ext uri="{FF2B5EF4-FFF2-40B4-BE49-F238E27FC236}">
                <a16:creationId xmlns:a16="http://schemas.microsoft.com/office/drawing/2014/main" id="{A8229E2D-F80B-0148-B86B-A7637E3AB1CA}"/>
              </a:ext>
            </a:extLst>
          </p:cNvPr>
          <p:cNvSpPr txBox="1"/>
          <p:nvPr/>
        </p:nvSpPr>
        <p:spPr>
          <a:xfrm>
            <a:off x="8940101" y="612345"/>
            <a:ext cx="3000000" cy="132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 err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visitor</a:t>
            </a:r>
            <a:r>
              <a:rPr lang="ko-KR" sz="1050" dirty="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050" dirty="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-KR" sz="1050" dirty="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050" dirty="0" err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ko-KR" sz="1050" dirty="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ko-KR" sz="1050" dirty="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-KR" sz="1050" dirty="0" err="1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ko-KR" sz="1050" dirty="0">
                <a:solidFill>
                  <a:srgbClr val="BB2323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ko-KR" sz="1050" dirty="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ko-KR" sz="1050" dirty="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-KR" sz="1050" dirty="0" err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nunique</a:t>
            </a:r>
            <a:r>
              <a:rPr lang="ko-KR" sz="1050" dirty="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dirty="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dirty="0" err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ko-KR" sz="1050" dirty="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ko-KR" sz="1050" dirty="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-KR" sz="1050" dirty="0" err="1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visitors</a:t>
            </a:r>
            <a:r>
              <a:rPr lang="ko-KR" sz="1050" dirty="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ko-KR" sz="1050" b="1" dirty="0">
                <a:solidFill>
                  <a:srgbClr val="BB668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ko-KR" sz="1050" dirty="0">
                <a:solidFill>
                  <a:srgbClr val="BA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ko-KR" sz="1050" dirty="0">
                <a:solidFill>
                  <a:srgbClr val="055BE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-KR" sz="1050" dirty="0" err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ko-KR" sz="1050" dirty="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-KR" sz="1050" dirty="0" err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visitor</a:t>
            </a:r>
            <a:r>
              <a:rPr lang="ko-KR" sz="1050" dirty="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 dirty="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27000" marR="127000" lvl="0" indent="0" algn="l" rtl="0">
              <a:lnSpc>
                <a:spcPct val="17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7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FFFFFF"/>
                </a:solidFill>
                <a:highlight>
                  <a:srgbClr val="21242A"/>
                </a:highlight>
                <a:latin typeface="Courier New"/>
                <a:ea typeface="Courier New"/>
                <a:cs typeface="Courier New"/>
                <a:sym typeface="Courier New"/>
              </a:rPr>
              <a:t>총 방문자 수 </a:t>
            </a:r>
            <a:r>
              <a:rPr lang="en-US" altLang="ko-KR" sz="1050" dirty="0">
                <a:solidFill>
                  <a:srgbClr val="FFFFFF"/>
                </a:solidFill>
                <a:highlight>
                  <a:srgbClr val="21242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ko-KR" altLang="en-US" sz="1050" dirty="0">
                <a:solidFill>
                  <a:srgbClr val="FFFFFF"/>
                </a:solidFill>
                <a:highlight>
                  <a:srgbClr val="21242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050" dirty="0">
                <a:solidFill>
                  <a:srgbClr val="FFFFFF"/>
                </a:solidFill>
                <a:highlight>
                  <a:srgbClr val="21242A"/>
                </a:highlight>
                <a:latin typeface="Courier New"/>
                <a:ea typeface="Courier New"/>
                <a:cs typeface="Courier New"/>
                <a:sym typeface="Courier New"/>
              </a:rPr>
              <a:t>3696117</a:t>
            </a:r>
            <a:endParaRPr sz="1050" dirty="0">
              <a:solidFill>
                <a:srgbClr val="FFFFFF"/>
              </a:solidFill>
              <a:highlight>
                <a:srgbClr val="21242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" name="Google Shape;142;p18">
            <a:extLst>
              <a:ext uri="{FF2B5EF4-FFF2-40B4-BE49-F238E27FC236}">
                <a16:creationId xmlns:a16="http://schemas.microsoft.com/office/drawing/2014/main" id="{F09435A6-95B3-B34E-8F1D-A8E8FF27A50B}"/>
              </a:ext>
            </a:extLst>
          </p:cNvPr>
          <p:cNvSpPr txBox="1"/>
          <p:nvPr/>
        </p:nvSpPr>
        <p:spPr>
          <a:xfrm>
            <a:off x="9702126" y="4901074"/>
            <a:ext cx="2230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Calibri"/>
                <a:sym typeface="Calibri"/>
              </a:rPr>
              <a:t>주 단위 방문수 분석</a:t>
            </a:r>
            <a:endParaRPr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SquareOTF_ac" panose="020B0600000101010101" pitchFamily="34" charset="-127"/>
              <a:ea typeface="NanumSquareOTF_ac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cs typeface="Calibri"/>
                <a:sym typeface="Calibri"/>
              </a:rPr>
              <a:t>금요일과 주말에 방문자 증가</a:t>
            </a:r>
            <a:endParaRPr b="1" dirty="0">
              <a:latin typeface="NanumSquareOTF_ac Bold" panose="020B0600000101010101" pitchFamily="34" charset="-127"/>
              <a:ea typeface="NanumSquareOTF_ac Bold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29" name="직선 연결선 3">
            <a:extLst>
              <a:ext uri="{FF2B5EF4-FFF2-40B4-BE49-F238E27FC236}">
                <a16:creationId xmlns:a16="http://schemas.microsoft.com/office/drawing/2014/main" id="{C6C72B82-6F1A-194B-AE2F-FDAF9D1BA958}"/>
              </a:ext>
            </a:extLst>
          </p:cNvPr>
          <p:cNvCxnSpPr>
            <a:cxnSpLocks/>
          </p:cNvCxnSpPr>
          <p:nvPr/>
        </p:nvCxnSpPr>
        <p:spPr>
          <a:xfrm>
            <a:off x="3201828" y="393700"/>
            <a:ext cx="8618697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83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233910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EDA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Google Shape;154;p19">
            <a:extLst>
              <a:ext uri="{FF2B5EF4-FFF2-40B4-BE49-F238E27FC236}">
                <a16:creationId xmlns:a16="http://schemas.microsoft.com/office/drawing/2014/main" id="{B2404E6D-0518-5D46-A9A6-66F1E8F814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372" y="2489688"/>
            <a:ext cx="7108327" cy="28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5;p19">
            <a:extLst>
              <a:ext uri="{FF2B5EF4-FFF2-40B4-BE49-F238E27FC236}">
                <a16:creationId xmlns:a16="http://schemas.microsoft.com/office/drawing/2014/main" id="{5FF72085-9947-B54B-9387-BE8DE2404533}"/>
              </a:ext>
            </a:extLst>
          </p:cNvPr>
          <p:cNvSpPr txBox="1"/>
          <p:nvPr/>
        </p:nvSpPr>
        <p:spPr>
          <a:xfrm>
            <a:off x="4878372" y="1128480"/>
            <a:ext cx="6609300" cy="173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203200" lvl="0" indent="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어떤 카테고리</a:t>
            </a:r>
            <a:r>
              <a:rPr lang="ko-KR" altLang="en-US" sz="1500" dirty="0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가장 많은 관심도가 높았는가 </a:t>
            </a:r>
            <a:endParaRPr lang="en-US" altLang="ko-KR" sz="1500" dirty="0">
              <a:solidFill>
                <a:schemeClr val="dk1"/>
              </a:solidFill>
              <a:highlight>
                <a:srgbClr val="FFFFFF"/>
              </a:highligh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50800" marR="203200" lvl="0" indent="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	-</a:t>
            </a:r>
            <a:r>
              <a:rPr lang="ko-KR" altLang="en-US" sz="1500" dirty="0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500" dirty="0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Smartphone</a:t>
            </a:r>
            <a:r>
              <a:rPr lang="ko-KR" altLang="en-US" sz="1500" dirty="0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가장 높은 비율을 가졌음 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76200" lvl="0" indent="0" algn="l" rtl="0">
              <a:lnSpc>
                <a:spcPct val="13909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156;p19">
            <a:extLst>
              <a:ext uri="{FF2B5EF4-FFF2-40B4-BE49-F238E27FC236}">
                <a16:creationId xmlns:a16="http://schemas.microsoft.com/office/drawing/2014/main" id="{D138433E-368E-3748-BF83-28E7039CE6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336" y="2303149"/>
            <a:ext cx="3258801" cy="291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7;p19">
            <a:extLst>
              <a:ext uri="{FF2B5EF4-FFF2-40B4-BE49-F238E27FC236}">
                <a16:creationId xmlns:a16="http://schemas.microsoft.com/office/drawing/2014/main" id="{FF1B268F-904F-624F-BD63-DB7EA718E962}"/>
              </a:ext>
            </a:extLst>
          </p:cNvPr>
          <p:cNvSpPr txBox="1"/>
          <p:nvPr/>
        </p:nvSpPr>
        <p:spPr>
          <a:xfrm>
            <a:off x="1232923" y="1128480"/>
            <a:ext cx="2841628" cy="204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marR="203200" lvl="0" indent="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500" dirty="0" err="1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View</a:t>
            </a:r>
            <a:r>
              <a:rPr lang="ko-KR" sz="1500" dirty="0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/ </a:t>
            </a:r>
            <a:r>
              <a:rPr lang="ko-KR" sz="1500" dirty="0" err="1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Cart</a:t>
            </a:r>
            <a:r>
              <a:rPr lang="ko-KR" sz="1500" dirty="0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/ </a:t>
            </a:r>
            <a:r>
              <a:rPr lang="ko-KR" sz="1500" dirty="0" err="1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Purchase</a:t>
            </a:r>
            <a:r>
              <a:rPr lang="ko-KR" sz="1500" dirty="0">
                <a:solidFill>
                  <a:schemeClr val="dk1"/>
                </a:solidFill>
                <a:highlight>
                  <a:srgbClr val="FFFFFF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비율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50800" marR="203200" lvl="0" indent="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50800" marR="203200" lvl="0" indent="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76200" lvl="0" indent="0" algn="l" rtl="0">
              <a:lnSpc>
                <a:spcPct val="13909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직선 연결선 3">
            <a:extLst>
              <a:ext uri="{FF2B5EF4-FFF2-40B4-BE49-F238E27FC236}">
                <a16:creationId xmlns:a16="http://schemas.microsoft.com/office/drawing/2014/main" id="{E0C69790-7C4F-9445-89B4-1242D67FE4AD}"/>
              </a:ext>
            </a:extLst>
          </p:cNvPr>
          <p:cNvCxnSpPr>
            <a:cxnSpLocks/>
          </p:cNvCxnSpPr>
          <p:nvPr/>
        </p:nvCxnSpPr>
        <p:spPr>
          <a:xfrm>
            <a:off x="3129692" y="393700"/>
            <a:ext cx="8690833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5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5301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Process: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Preprocessing</a:t>
            </a:r>
            <a:r>
              <a:rPr lang="ko-KR" altLang="en-US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sp>
        <p:nvSpPr>
          <p:cNvPr id="6" name="Google Shape;163;p20">
            <a:extLst>
              <a:ext uri="{FF2B5EF4-FFF2-40B4-BE49-F238E27FC236}">
                <a16:creationId xmlns:a16="http://schemas.microsoft.com/office/drawing/2014/main" id="{92302E72-99B1-7F42-99D4-742208D9FA06}"/>
              </a:ext>
            </a:extLst>
          </p:cNvPr>
          <p:cNvSpPr txBox="1">
            <a:spLocks/>
          </p:cNvSpPr>
          <p:nvPr/>
        </p:nvSpPr>
        <p:spPr>
          <a:xfrm>
            <a:off x="399425" y="1625539"/>
            <a:ext cx="114211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SzPts val="2000"/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Event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횟수가 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100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번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이상인 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122720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명의 유저 중 </a:t>
            </a: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10%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해당하는 명의 유저들 샘플링</a:t>
            </a:r>
          </a:p>
          <a:p>
            <a:pPr marL="228600" lvl="1">
              <a:lnSpc>
                <a:spcPct val="150000"/>
              </a:lnSpc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 결과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65,701,979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 데이터 중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2,313,346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데이터 샘플링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3.52%)</a:t>
            </a: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SzPts val="2000"/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이상치 처리</a:t>
            </a:r>
          </a:p>
          <a:p>
            <a:pPr marL="457200" lvl="3" indent="-355600">
              <a:lnSpc>
                <a:spcPct val="150000"/>
              </a:lnSpc>
              <a:buSzPts val="2000"/>
              <a:buFont typeface="Arial"/>
              <a:buAutoNum type="alphaLcPeriod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제품의 종류와 브랜드 중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Event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횟수가 </a:t>
            </a:r>
            <a:r>
              <a:rPr lang="ko-KR" alt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최대 </a:t>
            </a:r>
            <a:r>
              <a:rPr lang="en-US" altLang="ko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Event </a:t>
            </a:r>
            <a:r>
              <a:rPr lang="ko-KR" alt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횟수의 </a:t>
            </a:r>
            <a:r>
              <a:rPr lang="en-US" altLang="ko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1%</a:t>
            </a:r>
            <a:r>
              <a:rPr lang="ko-KR" alt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인 종류와 브랜드 제거</a:t>
            </a:r>
          </a:p>
          <a:p>
            <a:pPr marL="457200" lvl="3" indent="-355600">
              <a:lnSpc>
                <a:spcPct val="150000"/>
              </a:lnSpc>
              <a:buSzPts val="2000"/>
              <a:buFont typeface="Arial"/>
              <a:buAutoNum type="alphaLcPeriod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2,313,345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개의 데이터 샘플 중 </a:t>
            </a:r>
            <a:r>
              <a:rPr lang="en-US" altLang="ko-KR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1,061,845</a:t>
            </a:r>
            <a:r>
              <a:rPr lang="ko-KR" altLang="en-US" sz="20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개의 데이터가 남음</a:t>
            </a:r>
          </a:p>
          <a:p>
            <a:pPr marL="914400">
              <a:lnSpc>
                <a:spcPct val="150000"/>
              </a:lnSpc>
            </a:pPr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50000"/>
              </a:lnSpc>
              <a:buSzPts val="2000"/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3. </a:t>
            </a:r>
            <a:r>
              <a:rPr lang="ko-KR" altLang="en-US" sz="2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결측치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처리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lang="ko-KR" altLang="en-US" sz="2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결측치의</a:t>
            </a:r>
            <a:r>
              <a:rPr lang="ko-KR" altLang="en-US" sz="2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경우 이상치 처리 부분에서</a:t>
            </a:r>
            <a:r>
              <a:rPr lang="ko-KR" altLang="en-US" sz="2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모두 제거됨</a:t>
            </a:r>
            <a:r>
              <a:rPr lang="en-US" altLang="ko-KR" sz="2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</a:t>
            </a:r>
            <a:r>
              <a:rPr lang="ko-KR" altLang="en-US" sz="2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9" name="직선 연결선 3">
            <a:extLst>
              <a:ext uri="{FF2B5EF4-FFF2-40B4-BE49-F238E27FC236}">
                <a16:creationId xmlns:a16="http://schemas.microsoft.com/office/drawing/2014/main" id="{ED18EAEA-E5B4-F44E-A9DE-0A4EBBE75339}"/>
              </a:ext>
            </a:extLst>
          </p:cNvPr>
          <p:cNvCxnSpPr>
            <a:cxnSpLocks/>
          </p:cNvCxnSpPr>
          <p:nvPr/>
        </p:nvCxnSpPr>
        <p:spPr>
          <a:xfrm>
            <a:off x="4248588" y="393700"/>
            <a:ext cx="7571937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69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>
            <a:extLst>
              <a:ext uri="{FF2B5EF4-FFF2-40B4-BE49-F238E27FC236}">
                <a16:creationId xmlns:a16="http://schemas.microsoft.com/office/drawing/2014/main" id="{8680E519-EF70-5B4E-B4C9-52C6CE29C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20" y="-31751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34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itchFamily="18" charset="-127"/>
                <a:ea typeface="휴먼둥근헤드라인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C15FD-709F-4CCB-86D9-8D462EB0700E}"/>
              </a:ext>
            </a:extLst>
          </p:cNvPr>
          <p:cNvSpPr txBox="1"/>
          <p:nvPr/>
        </p:nvSpPr>
        <p:spPr>
          <a:xfrm>
            <a:off x="790590" y="122207"/>
            <a:ext cx="345799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44556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KDD Process: Preprocessing</a:t>
            </a:r>
            <a:endParaRPr lang="ko-KR" altLang="en-US" sz="2000" b="1" dirty="0">
              <a:solidFill>
                <a:srgbClr val="44556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Google Shape;170;p21">
            <a:extLst>
              <a:ext uri="{FF2B5EF4-FFF2-40B4-BE49-F238E27FC236}">
                <a16:creationId xmlns:a16="http://schemas.microsoft.com/office/drawing/2014/main" id="{DEA30243-7C01-B542-B36C-5C8E7DE8421F}"/>
              </a:ext>
            </a:extLst>
          </p:cNvPr>
          <p:cNvSpPr txBox="1">
            <a:spLocks/>
          </p:cNvSpPr>
          <p:nvPr/>
        </p:nvSpPr>
        <p:spPr>
          <a:xfrm>
            <a:off x="391633" y="1130231"/>
            <a:ext cx="11142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2000"/>
            </a:pPr>
            <a:r>
              <a:rPr lang="en-US" altLang="ko-KR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4.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속성 추가</a:t>
            </a:r>
          </a:p>
          <a:p>
            <a:pPr marL="444500">
              <a:lnSpc>
                <a:spcPct val="115000"/>
              </a:lnSpc>
              <a:buSzPts val="2000"/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Brand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별 가치 평가 데이터 추가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상위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500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위 브랜드 외부 데이터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1143000" lvl="1" indent="-241300">
              <a:lnSpc>
                <a:spcPct val="115000"/>
              </a:lnSpc>
              <a:buSzPts val="2000"/>
              <a:buFont typeface="Arial"/>
              <a:buAutoNum type="alphaLcPeriod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목적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브랜드 가치에 따라 사용자가 구매하고자 하는 상품이 달라진다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lang="ko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1143000" lvl="1" indent="-241300">
              <a:lnSpc>
                <a:spcPct val="115000"/>
              </a:lnSpc>
              <a:buSzPts val="2000"/>
              <a:buFont typeface="Arial"/>
              <a:buAutoNum type="alphaLcPeriod"/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속성 추출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브랜드 순위 속성 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(2019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년 기준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  <a:p>
            <a:pPr marL="901700" lvl="1">
              <a:lnSpc>
                <a:spcPct val="115000"/>
              </a:lnSpc>
              <a:buSzPts val="2000"/>
            </a:pP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901700" lvl="1">
              <a:lnSpc>
                <a:spcPct val="115000"/>
              </a:lnSpc>
              <a:buSzPts val="2000"/>
            </a:pPr>
            <a:endParaRPr lang="en-US" altLang="ko-KR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5. Category Code </a:t>
            </a:r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속성을 사용하기 위한 분할</a:t>
            </a:r>
          </a:p>
          <a:p>
            <a:pPr>
              <a:lnSpc>
                <a:spcPct val="115000"/>
              </a:lnSpc>
            </a:pP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   </a:t>
            </a:r>
            <a:r>
              <a:rPr lang="ko-KR" alt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대분류</a:t>
            </a:r>
            <a:r>
              <a:rPr lang="en-US" altLang="ko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중분류로 분할 </a:t>
            </a:r>
          </a:p>
          <a:p>
            <a:pPr>
              <a:lnSpc>
                <a:spcPct val="115000"/>
              </a:lnSpc>
            </a:pPr>
            <a:r>
              <a:rPr lang="ko-KR" alt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	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e.g., </a:t>
            </a:r>
            <a:r>
              <a:rPr lang="en-US" sz="20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Electronics.smartphone</a:t>
            </a:r>
            <a:r>
              <a:rPr lang="en-US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→ Main: Electronics ,Sub: Smartphone</a:t>
            </a:r>
          </a:p>
          <a:p>
            <a:pPr>
              <a:lnSpc>
                <a:spcPct val="115000"/>
              </a:lnSpc>
            </a:pPr>
            <a:endParaRPr 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Google Shape;171;p21">
            <a:extLst>
              <a:ext uri="{FF2B5EF4-FFF2-40B4-BE49-F238E27FC236}">
                <a16:creationId xmlns:a16="http://schemas.microsoft.com/office/drawing/2014/main" id="{C60FDD36-3DB3-EC4E-9879-CBFC41D2CF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63450" y="1442831"/>
            <a:ext cx="2579075" cy="14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2;p21">
            <a:extLst>
              <a:ext uri="{FF2B5EF4-FFF2-40B4-BE49-F238E27FC236}">
                <a16:creationId xmlns:a16="http://schemas.microsoft.com/office/drawing/2014/main" id="{B1A607E5-E5D6-CC41-ACAA-3E9E19530617}"/>
              </a:ext>
            </a:extLst>
          </p:cNvPr>
          <p:cNvSpPr/>
          <p:nvPr/>
        </p:nvSpPr>
        <p:spPr>
          <a:xfrm>
            <a:off x="10180125" y="1458381"/>
            <a:ext cx="530100" cy="144990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173;p21">
            <a:extLst>
              <a:ext uri="{FF2B5EF4-FFF2-40B4-BE49-F238E27FC236}">
                <a16:creationId xmlns:a16="http://schemas.microsoft.com/office/drawing/2014/main" id="{E42ECE29-966E-C744-85F9-91289C456D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174" y="4795531"/>
            <a:ext cx="7329652" cy="13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4;p21">
            <a:extLst>
              <a:ext uri="{FF2B5EF4-FFF2-40B4-BE49-F238E27FC236}">
                <a16:creationId xmlns:a16="http://schemas.microsoft.com/office/drawing/2014/main" id="{DDC14CF1-DD54-9D4F-95C1-E329012FEAE8}"/>
              </a:ext>
            </a:extLst>
          </p:cNvPr>
          <p:cNvSpPr/>
          <p:nvPr/>
        </p:nvSpPr>
        <p:spPr>
          <a:xfrm>
            <a:off x="8020999" y="4756481"/>
            <a:ext cx="1665600" cy="148100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직선 연결선 3">
            <a:extLst>
              <a:ext uri="{FF2B5EF4-FFF2-40B4-BE49-F238E27FC236}">
                <a16:creationId xmlns:a16="http://schemas.microsoft.com/office/drawing/2014/main" id="{C93C6813-C4DE-C643-94C5-42AE46CEF55A}"/>
              </a:ext>
            </a:extLst>
          </p:cNvPr>
          <p:cNvCxnSpPr>
            <a:cxnSpLocks/>
          </p:cNvCxnSpPr>
          <p:nvPr/>
        </p:nvCxnSpPr>
        <p:spPr>
          <a:xfrm>
            <a:off x="4248588" y="393700"/>
            <a:ext cx="7571937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652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1796</Words>
  <Application>Microsoft Macintosh PowerPoint</Application>
  <PresentationFormat>Widescreen</PresentationFormat>
  <Paragraphs>341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Calibri</vt:lpstr>
      <vt:lpstr>Arial</vt:lpstr>
      <vt:lpstr>Wingdings</vt:lpstr>
      <vt:lpstr>맑은 고딕</vt:lpstr>
      <vt:lpstr>Courier New</vt:lpstr>
      <vt:lpstr>NanumSquareOTF_ac</vt:lpstr>
      <vt:lpstr>NanumGothic</vt:lpstr>
      <vt:lpstr>NanumSquareOTF_ac Bold</vt:lpstr>
      <vt:lpstr>휴먼둥근헤드라인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정현진</cp:lastModifiedBy>
  <cp:revision>12</cp:revision>
  <dcterms:modified xsi:type="dcterms:W3CDTF">2021-11-29T13:47:32Z</dcterms:modified>
</cp:coreProperties>
</file>